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21"/>
  </p:notesMasterIdLst>
  <p:sldIdLst>
    <p:sldId id="256" r:id="rId2"/>
    <p:sldId id="257" r:id="rId3"/>
    <p:sldId id="258" r:id="rId4"/>
    <p:sldId id="259" r:id="rId5"/>
    <p:sldId id="260" r:id="rId6"/>
    <p:sldId id="261" r:id="rId7"/>
    <p:sldId id="262" r:id="rId8"/>
    <p:sldId id="263" r:id="rId9"/>
    <p:sldId id="264" r:id="rId10"/>
    <p:sldId id="274" r:id="rId11"/>
    <p:sldId id="265" r:id="rId12"/>
    <p:sldId id="266" r:id="rId13"/>
    <p:sldId id="267" r:id="rId14"/>
    <p:sldId id="268" r:id="rId15"/>
    <p:sldId id="269" r:id="rId16"/>
    <p:sldId id="270" r:id="rId17"/>
    <p:sldId id="271" r:id="rId18"/>
    <p:sldId id="272" r:id="rId19"/>
    <p:sldId id="273" r:id="rId20"/>
  </p:sldIdLst>
  <p:sldSz cx="14630400" cy="8229600"/>
  <p:notesSz cx="8229600" cy="14630400"/>
  <p:embeddedFontLst>
    <p:embeddedFont>
      <p:font typeface="Consolas" panose="020B0609020204030204" pitchFamily="49" charset="0"/>
      <p:regular r:id="rId22"/>
      <p:bold r:id="rId23"/>
      <p:italic r:id="rId24"/>
      <p:boldItalic r:id="rId25"/>
    </p:embeddedFont>
    <p:embeddedFont>
      <p:font typeface="Montserrat Light" panose="00000400000000000000" pitchFamily="2" charset="0"/>
      <p:regular r:id="rId26"/>
      <p:italic r:id="rId27"/>
    </p:embeddedFont>
    <p:embeddedFont>
      <p:font typeface="Source Sans 3" panose="020B0604020202020204" charset="0"/>
      <p:regular r:id="rId2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p:scale>
          <a:sx n="60" d="100"/>
          <a:sy n="60" d="100"/>
        </p:scale>
        <p:origin x="428" y="2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821422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672020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11</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03573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12</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872618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13</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602162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14</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810644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15</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693039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16</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141376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17</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425406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18</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769439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19</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043916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EDED"/>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EDED"/>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EDED"/>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EDED"/>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EDED"/>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EDED"/>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EDED"/>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EDED"/>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EDED"/>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image" Target="../media/image26.svg"/><Relationship Id="rId5" Type="http://schemas.openxmlformats.org/officeDocument/2006/relationships/image" Target="../media/image25.png"/><Relationship Id="rId10" Type="http://schemas.openxmlformats.org/officeDocument/2006/relationships/image" Target="../media/image30.svg"/><Relationship Id="rId4" Type="http://schemas.openxmlformats.org/officeDocument/2006/relationships/image" Target="../media/image24.svg"/><Relationship Id="rId9" Type="http://schemas.openxmlformats.org/officeDocument/2006/relationships/image" Target="../media/image29.png"/></Relationships>
</file>

<file path=ppt/slides/_rels/slide14.xml.rels><?xml version="1.0" encoding="UTF-8" standalone="yes"?>
<Relationships xmlns="http://schemas.openxmlformats.org/package/2006/relationships"><Relationship Id="rId8" Type="http://schemas.openxmlformats.org/officeDocument/2006/relationships/image" Target="../media/image36.sv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notesSlide" Target="../notesSlides/notesSlide14.xml"/><Relationship Id="rId1" Type="http://schemas.openxmlformats.org/officeDocument/2006/relationships/slideLayout" Target="../slideLayouts/slideLayout5.xml"/><Relationship Id="rId6" Type="http://schemas.openxmlformats.org/officeDocument/2006/relationships/image" Target="../media/image34.svg"/><Relationship Id="rId5" Type="http://schemas.openxmlformats.org/officeDocument/2006/relationships/image" Target="../media/image33.png"/><Relationship Id="rId10" Type="http://schemas.openxmlformats.org/officeDocument/2006/relationships/image" Target="../media/image38.svg"/><Relationship Id="rId4" Type="http://schemas.openxmlformats.org/officeDocument/2006/relationships/image" Target="../media/image32.svg"/><Relationship Id="rId9" Type="http://schemas.openxmlformats.org/officeDocument/2006/relationships/image" Target="../media/image37.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7.xml"/><Relationship Id="rId1" Type="http://schemas.openxmlformats.org/officeDocument/2006/relationships/slideLayout" Target="../slideLayouts/slideLayout8.xml"/><Relationship Id="rId5" Type="http://schemas.openxmlformats.org/officeDocument/2006/relationships/image" Target="../media/image42.png"/><Relationship Id="rId4" Type="http://schemas.openxmlformats.org/officeDocument/2006/relationships/image" Target="../media/image41.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0.svg"/><Relationship Id="rId5" Type="http://schemas.openxmlformats.org/officeDocument/2006/relationships/image" Target="../media/image9.png"/><Relationship Id="rId10" Type="http://schemas.openxmlformats.org/officeDocument/2006/relationships/image" Target="../media/image14.svg"/><Relationship Id="rId4" Type="http://schemas.openxmlformats.org/officeDocument/2006/relationships/image" Target="../media/image8.svg"/><Relationship Id="rId9"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10.xml"/><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Text 0"/>
          <p:cNvSpPr/>
          <p:nvPr/>
        </p:nvSpPr>
        <p:spPr>
          <a:xfrm>
            <a:off x="863798" y="2692718"/>
            <a:ext cx="12902803" cy="2103834"/>
          </a:xfrm>
          <a:prstGeom prst="rect">
            <a:avLst/>
          </a:prstGeom>
          <a:noFill/>
          <a:ln/>
        </p:spPr>
        <p:txBody>
          <a:bodyPr wrap="square" lIns="0" tIns="0" rIns="0" bIns="0" rtlCol="0" anchor="t"/>
          <a:lstStyle/>
          <a:p>
            <a:pPr marL="0" indent="0" algn="l">
              <a:lnSpc>
                <a:spcPts val="5500"/>
              </a:lnSpc>
              <a:buNone/>
            </a:pPr>
            <a:r>
              <a:rPr lang="en-US" sz="4400" b="1" dirty="0">
                <a:solidFill>
                  <a:srgbClr val="000000"/>
                </a:solidFill>
                <a:ea typeface="Calibri" panose="020F0502020204030204" pitchFamily="34" charset="0"/>
                <a:cs typeface="Calibri" panose="020F0502020204030204" pitchFamily="34" charset="0"/>
              </a:rPr>
              <a:t>Secure Communication Architecture Between Vehicle Gateway and AWS IoT Core</a:t>
            </a:r>
            <a:endParaRPr lang="en-US" sz="4400" dirty="0"/>
          </a:p>
        </p:txBody>
      </p:sp>
      <p:sp>
        <p:nvSpPr>
          <p:cNvPr id="3" name="Text 1"/>
          <p:cNvSpPr/>
          <p:nvPr/>
        </p:nvSpPr>
        <p:spPr>
          <a:xfrm>
            <a:off x="863798" y="5166717"/>
            <a:ext cx="12902803" cy="370165"/>
          </a:xfrm>
          <a:prstGeom prst="rect">
            <a:avLst/>
          </a:prstGeom>
          <a:noFill/>
          <a:ln/>
        </p:spPr>
        <p:txBody>
          <a:bodyPr wrap="none" lIns="0" tIns="0" rIns="0" bIns="0" rtlCol="0" anchor="t"/>
          <a:lstStyle/>
          <a:p>
            <a:pPr marL="0" indent="0" algn="l">
              <a:lnSpc>
                <a:spcPts val="2900"/>
              </a:lnSpc>
              <a:buNone/>
            </a:pPr>
            <a:r>
              <a:rPr lang="en-US" sz="1900" dirty="0">
                <a:solidFill>
                  <a:srgbClr val="3D3838"/>
                </a:solidFill>
                <a:latin typeface="Source Sans 3" pitchFamily="34" charset="0"/>
                <a:ea typeface="Source Sans 3" pitchFamily="34" charset="-122"/>
                <a:cs typeface="Source Sans 3" pitchFamily="34" charset="-120"/>
              </a:rPr>
              <a:t>A comprehensive guide to building robust, certificate-based vehicle-to-cloud communication without AWS Greengrass</a:t>
            </a:r>
            <a:endParaRPr lang="en-US" sz="19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604123" y="475774"/>
            <a:ext cx="3922871" cy="490299"/>
          </a:xfrm>
          <a:prstGeom prst="rect">
            <a:avLst/>
          </a:prstGeom>
          <a:noFill/>
          <a:ln/>
        </p:spPr>
        <p:txBody>
          <a:bodyPr wrap="none" lIns="0" tIns="0" rIns="0" bIns="0" rtlCol="0" anchor="t"/>
          <a:lstStyle/>
          <a:p>
            <a:pPr marL="0" marR="0" lvl="0" indent="0" algn="l" defTabSz="914400" rtl="0" eaLnBrk="1" fontAlgn="auto" latinLnBrk="0" hangingPunct="1">
              <a:lnSpc>
                <a:spcPts val="3850"/>
              </a:lnSpc>
              <a:spcBef>
                <a:spcPts val="0"/>
              </a:spcBef>
              <a:spcAft>
                <a:spcPts val="0"/>
              </a:spcAft>
              <a:buClrTx/>
              <a:buSzTx/>
              <a:buFontTx/>
              <a:buNone/>
              <a:tabLst/>
              <a:defRPr/>
            </a:pPr>
            <a:r>
              <a:rPr kumimoji="0" lang="en-US" sz="3050" b="1"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rPr>
              <a:t> </a:t>
            </a:r>
            <a:endParaRPr kumimoji="0" lang="en-US" sz="30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3" name="Image 0" descr="preencoded.png"/>
          <p:cNvPicPr>
            <a:picLocks noChangeAspect="1"/>
          </p:cNvPicPr>
          <p:nvPr/>
        </p:nvPicPr>
        <p:blipFill>
          <a:blip r:embed="rId3"/>
          <a:stretch>
            <a:fillRect/>
          </a:stretch>
        </p:blipFill>
        <p:spPr>
          <a:xfrm>
            <a:off x="604122" y="744279"/>
            <a:ext cx="13158357" cy="6352084"/>
          </a:xfrm>
          <a:prstGeom prst="rect">
            <a:avLst/>
          </a:prstGeom>
        </p:spPr>
      </p:pic>
      <p:sp>
        <p:nvSpPr>
          <p:cNvPr id="4" name="Text 1"/>
          <p:cNvSpPr/>
          <p:nvPr/>
        </p:nvSpPr>
        <p:spPr>
          <a:xfrm>
            <a:off x="604123" y="7096363"/>
            <a:ext cx="2353628" cy="294203"/>
          </a:xfrm>
          <a:prstGeom prst="rect">
            <a:avLst/>
          </a:prstGeom>
          <a:noFill/>
          <a:ln/>
        </p:spPr>
        <p:txBody>
          <a:bodyPr wrap="none" lIns="0" tIns="0" rIns="0" bIns="0" rtlCol="0" anchor="t"/>
          <a:lstStyle/>
          <a:p>
            <a:pPr marL="0" marR="0" lvl="0" indent="0" algn="l" defTabSz="914400" rtl="0" eaLnBrk="1" fontAlgn="auto" latinLnBrk="0" hangingPunct="1">
              <a:lnSpc>
                <a:spcPts val="2300"/>
              </a:lnSpc>
              <a:spcBef>
                <a:spcPts val="0"/>
              </a:spcBef>
              <a:spcAft>
                <a:spcPts val="0"/>
              </a:spcAft>
              <a:buClrTx/>
              <a:buSzTx/>
              <a:buFontTx/>
              <a:buNone/>
              <a:tabLst/>
              <a:defRPr/>
            </a:pPr>
            <a:endParaRPr kumimoji="0" lang="en-US" sz="18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Text 2"/>
          <p:cNvSpPr/>
          <p:nvPr/>
        </p:nvSpPr>
        <p:spPr>
          <a:xfrm>
            <a:off x="604123" y="7459504"/>
            <a:ext cx="2353628" cy="294203"/>
          </a:xfrm>
          <a:prstGeom prst="rect">
            <a:avLst/>
          </a:prstGeom>
          <a:noFill/>
          <a:ln/>
        </p:spPr>
        <p:txBody>
          <a:bodyPr wrap="none" lIns="0" tIns="0" rIns="0" bIns="0" rtlCol="0" anchor="t"/>
          <a:lstStyle/>
          <a:p>
            <a:pPr marL="0" marR="0" lvl="0" indent="0" algn="l" defTabSz="914400" rtl="0" eaLnBrk="1" fontAlgn="auto" latinLnBrk="0" hangingPunct="1">
              <a:lnSpc>
                <a:spcPts val="2300"/>
              </a:lnSpc>
              <a:spcBef>
                <a:spcPts val="0"/>
              </a:spcBef>
              <a:spcAft>
                <a:spcPts val="0"/>
              </a:spcAft>
              <a:buClrTx/>
              <a:buSzTx/>
              <a:buFontTx/>
              <a:buNone/>
              <a:tabLst/>
              <a:defRPr/>
            </a:pPr>
            <a:endParaRPr kumimoji="0" lang="en-US" sz="18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733600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863798" y="3208853"/>
            <a:ext cx="11189494" cy="701278"/>
          </a:xfrm>
          <a:prstGeom prst="rect">
            <a:avLst/>
          </a:prstGeom>
          <a:noFill/>
          <a:ln/>
        </p:spPr>
        <p:txBody>
          <a:bodyPr wrap="none" lIns="0" tIns="0" rIns="0" bIns="0" rtlCol="0" anchor="t"/>
          <a:lstStyle/>
          <a:p>
            <a:pPr marL="0" marR="0" lvl="0" indent="0" algn="l" defTabSz="914400" rtl="0" eaLnBrk="1" fontAlgn="auto" latinLnBrk="0" hangingPunct="1">
              <a:lnSpc>
                <a:spcPts val="5500"/>
              </a:lnSpc>
              <a:spcBef>
                <a:spcPts val="0"/>
              </a:spcBef>
              <a:spcAft>
                <a:spcPts val="0"/>
              </a:spcAft>
              <a:buClrTx/>
              <a:buSzTx/>
              <a:buFontTx/>
              <a:buNone/>
              <a:tabLst/>
              <a:defRPr/>
            </a:pPr>
            <a:r>
              <a:rPr kumimoji="0" lang="en-US" sz="4400" b="1"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rPr>
              <a:t>Data Ingestion &amp; Storage Architecture</a:t>
            </a:r>
            <a:endParaRPr kumimoji="0" lang="en-US" sz="4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Text 1"/>
          <p:cNvSpPr/>
          <p:nvPr/>
        </p:nvSpPr>
        <p:spPr>
          <a:xfrm>
            <a:off x="863798" y="4280297"/>
            <a:ext cx="12902803" cy="740331"/>
          </a:xfrm>
          <a:prstGeom prst="rect">
            <a:avLst/>
          </a:prstGeom>
          <a:noFill/>
          <a:ln/>
        </p:spPr>
        <p:txBody>
          <a:bodyPr wrap="square" lIns="0" tIns="0" rIns="0" bIns="0" rtlCol="0" anchor="t"/>
          <a:lstStyle/>
          <a:p>
            <a:pPr marL="0" marR="0" lvl="0" indent="0" algn="l" defTabSz="914400" rtl="0" eaLnBrk="1" fontAlgn="auto" latinLnBrk="0" hangingPunct="1">
              <a:lnSpc>
                <a:spcPts val="2900"/>
              </a:lnSpc>
              <a:spcBef>
                <a:spcPts val="0"/>
              </a:spcBef>
              <a:spcAft>
                <a:spcPts val="0"/>
              </a:spcAft>
              <a:buClrTx/>
              <a:buSzTx/>
              <a:buFontTx/>
              <a:buNone/>
              <a:tabLst/>
              <a:defRPr/>
            </a:pPr>
            <a:r>
              <a:rPr kumimoji="0" lang="en-US" sz="1900" b="0" i="0" u="none" strike="noStrike" kern="1200" cap="none" spc="0" normalizeH="0" baseline="0" noProof="0" dirty="0">
                <a:ln>
                  <a:noFill/>
                </a:ln>
                <a:solidFill>
                  <a:srgbClr val="3D3838"/>
                </a:solidFill>
                <a:effectLst/>
                <a:uLnTx/>
                <a:uFillTx/>
                <a:latin typeface="Source Sans 3" pitchFamily="34" charset="0"/>
                <a:ea typeface="Source Sans 3" pitchFamily="34" charset="-122"/>
                <a:cs typeface="Source Sans 3" pitchFamily="34" charset="-120"/>
              </a:rPr>
              <a:t>Designing and implementing a scalable, secure data ingestion and storage layer for edge devices, supporting both structured and unstructured data with efficient batch ingestion patterns.</a:t>
            </a:r>
            <a:endParaRPr kumimoji="0" lang="en-US" sz="19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854283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863798" y="1499473"/>
            <a:ext cx="7596426" cy="701278"/>
          </a:xfrm>
          <a:prstGeom prst="rect">
            <a:avLst/>
          </a:prstGeom>
          <a:noFill/>
          <a:ln/>
        </p:spPr>
        <p:txBody>
          <a:bodyPr wrap="none" lIns="0" tIns="0" rIns="0" bIns="0" rtlCol="0" anchor="t"/>
          <a:lstStyle/>
          <a:p>
            <a:pPr marL="0" marR="0" lvl="0" indent="0" algn="l" defTabSz="914400" rtl="0" eaLnBrk="1" fontAlgn="auto" latinLnBrk="0" hangingPunct="1">
              <a:lnSpc>
                <a:spcPts val="5500"/>
              </a:lnSpc>
              <a:spcBef>
                <a:spcPts val="0"/>
              </a:spcBef>
              <a:spcAft>
                <a:spcPts val="0"/>
              </a:spcAft>
              <a:buClrTx/>
              <a:buSzTx/>
              <a:buFontTx/>
              <a:buNone/>
              <a:tabLst/>
              <a:defRPr/>
            </a:pPr>
            <a:r>
              <a:rPr kumimoji="0" lang="en-US" sz="4400" b="1"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rPr>
              <a:t>Edge Data Characteristics</a:t>
            </a:r>
            <a:endParaRPr kumimoji="0" lang="en-US" sz="4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Text 1"/>
          <p:cNvSpPr/>
          <p:nvPr/>
        </p:nvSpPr>
        <p:spPr>
          <a:xfrm>
            <a:off x="863798" y="2817733"/>
            <a:ext cx="3365778" cy="420648"/>
          </a:xfrm>
          <a:prstGeom prst="rect">
            <a:avLst/>
          </a:prstGeom>
          <a:noFill/>
          <a:ln/>
        </p:spPr>
        <p:txBody>
          <a:bodyPr wrap="none" lIns="0" tIns="0" rIns="0" bIns="0" rtlCol="0" anchor="t"/>
          <a:lstStyle/>
          <a:p>
            <a:pPr marL="0" marR="0" lvl="0" indent="0" algn="l" defTabSz="914400" rtl="0" eaLnBrk="1" fontAlgn="auto" latinLnBrk="0" hangingPunct="1">
              <a:lnSpc>
                <a:spcPts val="3300"/>
              </a:lnSpc>
              <a:spcBef>
                <a:spcPts val="0"/>
              </a:spcBef>
              <a:spcAft>
                <a:spcPts val="0"/>
              </a:spcAft>
              <a:buClrTx/>
              <a:buSzTx/>
              <a:buFontTx/>
              <a:buNone/>
              <a:tabLst/>
              <a:defRPr/>
            </a:pPr>
            <a:r>
              <a:rPr kumimoji="0" lang="en-US" sz="2650" b="1"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rPr>
              <a:t>Data Sources</a:t>
            </a:r>
            <a:endParaRPr kumimoji="0" lang="en-US" sz="26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 name="Text 2"/>
          <p:cNvSpPr/>
          <p:nvPr/>
        </p:nvSpPr>
        <p:spPr>
          <a:xfrm>
            <a:off x="863798" y="3485198"/>
            <a:ext cx="6150293" cy="740331"/>
          </a:xfrm>
          <a:prstGeom prst="rect">
            <a:avLst/>
          </a:prstGeom>
          <a:noFill/>
          <a:ln/>
        </p:spPr>
        <p:txBody>
          <a:bodyPr wrap="square" lIns="0" tIns="0" rIns="0" bIns="0" rtlCol="0" anchor="t"/>
          <a:lstStyle/>
          <a:p>
            <a:pPr marL="0" marR="0" lvl="0" indent="0" algn="l" defTabSz="914400" rtl="0" eaLnBrk="1" fontAlgn="auto" latinLnBrk="0" hangingPunct="1">
              <a:lnSpc>
                <a:spcPts val="2900"/>
              </a:lnSpc>
              <a:spcBef>
                <a:spcPts val="0"/>
              </a:spcBef>
              <a:spcAft>
                <a:spcPts val="0"/>
              </a:spcAft>
              <a:buClrTx/>
              <a:buSzTx/>
              <a:buFontTx/>
              <a:buNone/>
              <a:tabLst/>
              <a:defRPr/>
            </a:pPr>
            <a:r>
              <a:rPr kumimoji="0" lang="en-US" sz="1900" b="0" i="0" u="none" strike="noStrike" kern="1200" cap="none" spc="0" normalizeH="0" baseline="0" noProof="0" dirty="0">
                <a:ln>
                  <a:noFill/>
                </a:ln>
                <a:solidFill>
                  <a:srgbClr val="3D3838"/>
                </a:solidFill>
                <a:effectLst/>
                <a:uLnTx/>
                <a:uFillTx/>
                <a:latin typeface="Source Sans 3" pitchFamily="34" charset="0"/>
                <a:ea typeface="Source Sans 3" pitchFamily="34" charset="-122"/>
                <a:cs typeface="Source Sans 3" pitchFamily="34" charset="-120"/>
              </a:rPr>
              <a:t>Our edge environment generates diverse data streams from multiple sources:</a:t>
            </a:r>
            <a:endParaRPr kumimoji="0" lang="en-US" sz="19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Text 3"/>
          <p:cNvSpPr/>
          <p:nvPr/>
        </p:nvSpPr>
        <p:spPr>
          <a:xfrm>
            <a:off x="863798" y="4447580"/>
            <a:ext cx="6150293" cy="370165"/>
          </a:xfrm>
          <a:prstGeom prst="rect">
            <a:avLst/>
          </a:prstGeom>
          <a:noFill/>
          <a:ln/>
        </p:spPr>
        <p:txBody>
          <a:bodyPr wrap="none" lIns="0" tIns="0" rIns="0" bIns="0" rtlCol="0" anchor="t"/>
          <a:lstStyle/>
          <a:p>
            <a:pPr marL="342900" marR="0" lvl="0" indent="-342900" algn="l" defTabSz="914400" rtl="0" eaLnBrk="1" fontAlgn="auto" latinLnBrk="0" hangingPunct="1">
              <a:lnSpc>
                <a:spcPts val="2900"/>
              </a:lnSpc>
              <a:spcBef>
                <a:spcPts val="0"/>
              </a:spcBef>
              <a:spcAft>
                <a:spcPts val="0"/>
              </a:spcAft>
              <a:buClrTx/>
              <a:buSzPct val="100000"/>
              <a:buFontTx/>
              <a:buChar char="•"/>
              <a:tabLst/>
              <a:defRPr/>
            </a:pPr>
            <a:r>
              <a:rPr kumimoji="0" lang="en-US" sz="1900" b="0" i="0" u="none" strike="noStrike" kern="1200" cap="none" spc="0" normalizeH="0" baseline="0" noProof="0" dirty="0">
                <a:ln>
                  <a:noFill/>
                </a:ln>
                <a:solidFill>
                  <a:srgbClr val="3D3838"/>
                </a:solidFill>
                <a:effectLst/>
                <a:uLnTx/>
                <a:uFillTx/>
                <a:latin typeface="Source Sans 3" pitchFamily="34" charset="0"/>
                <a:ea typeface="Source Sans 3" pitchFamily="34" charset="-122"/>
                <a:cs typeface="Source Sans 3" pitchFamily="34" charset="-120"/>
              </a:rPr>
              <a:t>Edge device local gateway</a:t>
            </a:r>
            <a:endParaRPr kumimoji="0" lang="en-US" sz="19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Text 4"/>
          <p:cNvSpPr/>
          <p:nvPr/>
        </p:nvSpPr>
        <p:spPr>
          <a:xfrm>
            <a:off x="863798" y="4904065"/>
            <a:ext cx="6150293" cy="370165"/>
          </a:xfrm>
          <a:prstGeom prst="rect">
            <a:avLst/>
          </a:prstGeom>
          <a:noFill/>
          <a:ln/>
        </p:spPr>
        <p:txBody>
          <a:bodyPr wrap="none" lIns="0" tIns="0" rIns="0" bIns="0" rtlCol="0" anchor="t"/>
          <a:lstStyle/>
          <a:p>
            <a:pPr marL="342900" marR="0" lvl="0" indent="-342900" algn="l" defTabSz="914400" rtl="0" eaLnBrk="1" fontAlgn="auto" latinLnBrk="0" hangingPunct="1">
              <a:lnSpc>
                <a:spcPts val="2900"/>
              </a:lnSpc>
              <a:spcBef>
                <a:spcPts val="0"/>
              </a:spcBef>
              <a:spcAft>
                <a:spcPts val="0"/>
              </a:spcAft>
              <a:buClrTx/>
              <a:buSzPct val="100000"/>
              <a:buFontTx/>
              <a:buChar char="•"/>
              <a:tabLst/>
              <a:defRPr/>
            </a:pPr>
            <a:r>
              <a:rPr kumimoji="0" lang="en-US" sz="1900" b="0" i="0" u="none" strike="noStrike" kern="1200" cap="none" spc="0" normalizeH="0" baseline="0" noProof="0" dirty="0">
                <a:ln>
                  <a:noFill/>
                </a:ln>
                <a:solidFill>
                  <a:srgbClr val="3D3838"/>
                </a:solidFill>
                <a:effectLst/>
                <a:uLnTx/>
                <a:uFillTx/>
                <a:latin typeface="Source Sans 3" pitchFamily="34" charset="0"/>
                <a:ea typeface="Source Sans 3" pitchFamily="34" charset="-122"/>
                <a:cs typeface="Source Sans 3" pitchFamily="34" charset="-120"/>
              </a:rPr>
              <a:t>Sensor telemetry (JSON format)</a:t>
            </a:r>
            <a:endParaRPr kumimoji="0" lang="en-US" sz="19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Text 5"/>
          <p:cNvSpPr/>
          <p:nvPr/>
        </p:nvSpPr>
        <p:spPr>
          <a:xfrm>
            <a:off x="863798" y="5360551"/>
            <a:ext cx="6150293" cy="370165"/>
          </a:xfrm>
          <a:prstGeom prst="rect">
            <a:avLst/>
          </a:prstGeom>
          <a:noFill/>
          <a:ln/>
        </p:spPr>
        <p:txBody>
          <a:bodyPr wrap="none" lIns="0" tIns="0" rIns="0" bIns="0" rtlCol="0" anchor="t"/>
          <a:lstStyle/>
          <a:p>
            <a:pPr marL="342900" marR="0" lvl="0" indent="-342900" algn="l" defTabSz="914400" rtl="0" eaLnBrk="1" fontAlgn="auto" latinLnBrk="0" hangingPunct="1">
              <a:lnSpc>
                <a:spcPts val="2900"/>
              </a:lnSpc>
              <a:spcBef>
                <a:spcPts val="0"/>
              </a:spcBef>
              <a:spcAft>
                <a:spcPts val="0"/>
              </a:spcAft>
              <a:buClrTx/>
              <a:buSzPct val="100000"/>
              <a:buFontTx/>
              <a:buChar char="•"/>
              <a:tabLst/>
              <a:defRPr/>
            </a:pPr>
            <a:r>
              <a:rPr kumimoji="0" lang="en-US" sz="1900" b="0" i="0" u="none" strike="noStrike" kern="1200" cap="none" spc="0" normalizeH="0" baseline="0" noProof="0" dirty="0">
                <a:ln>
                  <a:noFill/>
                </a:ln>
                <a:solidFill>
                  <a:srgbClr val="3D3838"/>
                </a:solidFill>
                <a:effectLst/>
                <a:uLnTx/>
                <a:uFillTx/>
                <a:latin typeface="Source Sans 3" pitchFamily="34" charset="0"/>
                <a:ea typeface="Source Sans 3" pitchFamily="34" charset="-122"/>
                <a:cs typeface="Source Sans 3" pitchFamily="34" charset="-120"/>
              </a:rPr>
              <a:t>Control messages (JSON format)</a:t>
            </a:r>
            <a:endParaRPr kumimoji="0" lang="en-US" sz="19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6"/>
          <p:cNvSpPr/>
          <p:nvPr/>
        </p:nvSpPr>
        <p:spPr>
          <a:xfrm>
            <a:off x="863798" y="5817037"/>
            <a:ext cx="6150293" cy="370165"/>
          </a:xfrm>
          <a:prstGeom prst="rect">
            <a:avLst/>
          </a:prstGeom>
          <a:noFill/>
          <a:ln/>
        </p:spPr>
        <p:txBody>
          <a:bodyPr wrap="none" lIns="0" tIns="0" rIns="0" bIns="0" rtlCol="0" anchor="t"/>
          <a:lstStyle/>
          <a:p>
            <a:pPr marL="342900" marR="0" lvl="0" indent="-342900" algn="l" defTabSz="914400" rtl="0" eaLnBrk="1" fontAlgn="auto" latinLnBrk="0" hangingPunct="1">
              <a:lnSpc>
                <a:spcPts val="2900"/>
              </a:lnSpc>
              <a:spcBef>
                <a:spcPts val="0"/>
              </a:spcBef>
              <a:spcAft>
                <a:spcPts val="0"/>
              </a:spcAft>
              <a:buClrTx/>
              <a:buSzPct val="100000"/>
              <a:buFontTx/>
              <a:buChar char="•"/>
              <a:tabLst/>
              <a:defRPr/>
            </a:pPr>
            <a:r>
              <a:rPr kumimoji="0" lang="en-US" sz="1900" b="0" i="0" u="none" strike="noStrike" kern="1200" cap="none" spc="0" normalizeH="0" baseline="0" noProof="0" dirty="0">
                <a:ln>
                  <a:noFill/>
                </a:ln>
                <a:solidFill>
                  <a:srgbClr val="3D3838"/>
                </a:solidFill>
                <a:effectLst/>
                <a:uLnTx/>
                <a:uFillTx/>
                <a:latin typeface="Source Sans 3" pitchFamily="34" charset="0"/>
                <a:ea typeface="Source Sans 3" pitchFamily="34" charset="-122"/>
                <a:cs typeface="Source Sans 3" pitchFamily="34" charset="-120"/>
              </a:rPr>
              <a:t>Images (JPG format)</a:t>
            </a:r>
            <a:endParaRPr kumimoji="0" lang="en-US" sz="19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Text 7"/>
          <p:cNvSpPr/>
          <p:nvPr/>
        </p:nvSpPr>
        <p:spPr>
          <a:xfrm>
            <a:off x="863798" y="6273522"/>
            <a:ext cx="6150293" cy="370165"/>
          </a:xfrm>
          <a:prstGeom prst="rect">
            <a:avLst/>
          </a:prstGeom>
          <a:noFill/>
          <a:ln/>
        </p:spPr>
        <p:txBody>
          <a:bodyPr wrap="none" lIns="0" tIns="0" rIns="0" bIns="0" rtlCol="0" anchor="t"/>
          <a:lstStyle/>
          <a:p>
            <a:pPr marL="342900" marR="0" lvl="0" indent="-342900" algn="l" defTabSz="914400" rtl="0" eaLnBrk="1" fontAlgn="auto" latinLnBrk="0" hangingPunct="1">
              <a:lnSpc>
                <a:spcPts val="2900"/>
              </a:lnSpc>
              <a:spcBef>
                <a:spcPts val="0"/>
              </a:spcBef>
              <a:spcAft>
                <a:spcPts val="0"/>
              </a:spcAft>
              <a:buClrTx/>
              <a:buSzPct val="100000"/>
              <a:buFontTx/>
              <a:buChar char="•"/>
              <a:tabLst/>
              <a:defRPr/>
            </a:pPr>
            <a:r>
              <a:rPr kumimoji="0" lang="en-US" sz="1900" b="0" i="0" u="none" strike="noStrike" kern="1200" cap="none" spc="0" normalizeH="0" baseline="0" noProof="0" dirty="0">
                <a:ln>
                  <a:noFill/>
                </a:ln>
                <a:solidFill>
                  <a:srgbClr val="3D3838"/>
                </a:solidFill>
                <a:effectLst/>
                <a:uLnTx/>
                <a:uFillTx/>
                <a:latin typeface="Source Sans 3" pitchFamily="34" charset="0"/>
                <a:ea typeface="Source Sans 3" pitchFamily="34" charset="-122"/>
                <a:cs typeface="Source Sans 3" pitchFamily="34" charset="-120"/>
              </a:rPr>
              <a:t>CSV datasets including labels and logs</a:t>
            </a:r>
            <a:endParaRPr kumimoji="0" lang="en-US" sz="19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Text 8"/>
          <p:cNvSpPr/>
          <p:nvPr/>
        </p:nvSpPr>
        <p:spPr>
          <a:xfrm>
            <a:off x="7623929" y="2817733"/>
            <a:ext cx="3365778" cy="420648"/>
          </a:xfrm>
          <a:prstGeom prst="rect">
            <a:avLst/>
          </a:prstGeom>
          <a:noFill/>
          <a:ln/>
        </p:spPr>
        <p:txBody>
          <a:bodyPr wrap="none" lIns="0" tIns="0" rIns="0" bIns="0" rtlCol="0" anchor="t"/>
          <a:lstStyle/>
          <a:p>
            <a:pPr marL="0" marR="0" lvl="0" indent="0" algn="l" defTabSz="914400" rtl="0" eaLnBrk="1" fontAlgn="auto" latinLnBrk="0" hangingPunct="1">
              <a:lnSpc>
                <a:spcPts val="3300"/>
              </a:lnSpc>
              <a:spcBef>
                <a:spcPts val="0"/>
              </a:spcBef>
              <a:spcAft>
                <a:spcPts val="0"/>
              </a:spcAft>
              <a:buClrTx/>
              <a:buSzTx/>
              <a:buFontTx/>
              <a:buNone/>
              <a:tabLst/>
              <a:defRPr/>
            </a:pPr>
            <a:r>
              <a:rPr kumimoji="0" lang="en-US" sz="2650" b="1"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rPr>
              <a:t>Data Properties</a:t>
            </a:r>
            <a:endParaRPr kumimoji="0" lang="en-US" sz="26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 name="Text 9"/>
          <p:cNvSpPr/>
          <p:nvPr/>
        </p:nvSpPr>
        <p:spPr>
          <a:xfrm>
            <a:off x="7623929" y="3485198"/>
            <a:ext cx="6150293" cy="370165"/>
          </a:xfrm>
          <a:prstGeom prst="rect">
            <a:avLst/>
          </a:prstGeom>
          <a:noFill/>
          <a:ln/>
        </p:spPr>
        <p:txBody>
          <a:bodyPr wrap="none" lIns="0" tIns="0" rIns="0" bIns="0" rtlCol="0" anchor="t"/>
          <a:lstStyle/>
          <a:p>
            <a:pPr marL="0" marR="0" lvl="0" indent="0" algn="l" defTabSz="914400" rtl="0" eaLnBrk="1" fontAlgn="auto" latinLnBrk="0" hangingPunct="1">
              <a:lnSpc>
                <a:spcPts val="2900"/>
              </a:lnSpc>
              <a:spcBef>
                <a:spcPts val="0"/>
              </a:spcBef>
              <a:spcAft>
                <a:spcPts val="0"/>
              </a:spcAft>
              <a:buClrTx/>
              <a:buSzTx/>
              <a:buFontTx/>
              <a:buNone/>
              <a:tabLst/>
              <a:defRPr/>
            </a:pPr>
            <a:r>
              <a:rPr kumimoji="0" lang="en-US" sz="1900" b="0" i="0" u="none" strike="noStrike" kern="1200" cap="none" spc="0" normalizeH="0" baseline="0" noProof="0" dirty="0">
                <a:ln>
                  <a:noFill/>
                </a:ln>
                <a:solidFill>
                  <a:srgbClr val="3D3838"/>
                </a:solidFill>
                <a:effectLst/>
                <a:uLnTx/>
                <a:uFillTx/>
                <a:latin typeface="Source Sans 3" pitchFamily="34" charset="0"/>
                <a:ea typeface="Source Sans 3" pitchFamily="34" charset="-122"/>
                <a:cs typeface="Source Sans 3" pitchFamily="34" charset="-120"/>
              </a:rPr>
              <a:t>Key characteristics that shape our architecture decisions:</a:t>
            </a:r>
            <a:endParaRPr kumimoji="0" lang="en-US" sz="19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 name="Text 10"/>
          <p:cNvSpPr/>
          <p:nvPr/>
        </p:nvSpPr>
        <p:spPr>
          <a:xfrm>
            <a:off x="7623929" y="4077414"/>
            <a:ext cx="6150293" cy="370165"/>
          </a:xfrm>
          <a:prstGeom prst="rect">
            <a:avLst/>
          </a:prstGeom>
          <a:noFill/>
          <a:ln/>
        </p:spPr>
        <p:txBody>
          <a:bodyPr wrap="none" lIns="0" tIns="0" rIns="0" bIns="0" rtlCol="0" anchor="t"/>
          <a:lstStyle/>
          <a:p>
            <a:pPr marL="342900" marR="0" lvl="0" indent="-342900" algn="l" defTabSz="914400" rtl="0" eaLnBrk="1" fontAlgn="auto" latinLnBrk="0" hangingPunct="1">
              <a:lnSpc>
                <a:spcPts val="2900"/>
              </a:lnSpc>
              <a:spcBef>
                <a:spcPts val="0"/>
              </a:spcBef>
              <a:spcAft>
                <a:spcPts val="0"/>
              </a:spcAft>
              <a:buClrTx/>
              <a:buSzPct val="100000"/>
              <a:buFontTx/>
              <a:buChar char="•"/>
              <a:tabLst/>
              <a:defRPr/>
            </a:pPr>
            <a:r>
              <a:rPr kumimoji="0" lang="en-US" sz="1900" b="0" i="0" u="none" strike="noStrike" kern="1200" cap="none" spc="0" normalizeH="0" baseline="0" noProof="0" dirty="0">
                <a:ln>
                  <a:noFill/>
                </a:ln>
                <a:solidFill>
                  <a:srgbClr val="3D3838"/>
                </a:solidFill>
                <a:effectLst/>
                <a:uLnTx/>
                <a:uFillTx/>
                <a:latin typeface="Source Sans 3" pitchFamily="34" charset="0"/>
                <a:ea typeface="Source Sans 3" pitchFamily="34" charset="-122"/>
                <a:cs typeface="Source Sans 3" pitchFamily="34" charset="-120"/>
              </a:rPr>
              <a:t>High volume output, especially images and logs</a:t>
            </a:r>
            <a:endParaRPr kumimoji="0" lang="en-US" sz="19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3" name="Text 11"/>
          <p:cNvSpPr/>
          <p:nvPr/>
        </p:nvSpPr>
        <p:spPr>
          <a:xfrm>
            <a:off x="7623929" y="4533900"/>
            <a:ext cx="6150293" cy="740331"/>
          </a:xfrm>
          <a:prstGeom prst="rect">
            <a:avLst/>
          </a:prstGeom>
          <a:noFill/>
          <a:ln/>
        </p:spPr>
        <p:txBody>
          <a:bodyPr wrap="square" lIns="0" tIns="0" rIns="0" bIns="0" rtlCol="0" anchor="t"/>
          <a:lstStyle/>
          <a:p>
            <a:pPr marL="342900" marR="0" lvl="0" indent="-342900" algn="l" defTabSz="914400" rtl="0" eaLnBrk="1" fontAlgn="auto" latinLnBrk="0" hangingPunct="1">
              <a:lnSpc>
                <a:spcPts val="2900"/>
              </a:lnSpc>
              <a:spcBef>
                <a:spcPts val="0"/>
              </a:spcBef>
              <a:spcAft>
                <a:spcPts val="0"/>
              </a:spcAft>
              <a:buClrTx/>
              <a:buSzPct val="100000"/>
              <a:buFontTx/>
              <a:buChar char="•"/>
              <a:tabLst/>
              <a:defRPr/>
            </a:pPr>
            <a:r>
              <a:rPr kumimoji="0" lang="en-US" sz="1900" b="0" i="0" u="none" strike="noStrike" kern="1200" cap="none" spc="0" normalizeH="0" baseline="0" noProof="0" dirty="0">
                <a:ln>
                  <a:noFill/>
                </a:ln>
                <a:solidFill>
                  <a:srgbClr val="3D3838"/>
                </a:solidFill>
                <a:effectLst/>
                <a:uLnTx/>
                <a:uFillTx/>
                <a:latin typeface="Source Sans 3" pitchFamily="34" charset="0"/>
                <a:ea typeface="Source Sans 3" pitchFamily="34" charset="-122"/>
                <a:cs typeface="Source Sans 3" pitchFamily="34" charset="-120"/>
              </a:rPr>
              <a:t>Mixed formats combining structured and unstructured data</a:t>
            </a:r>
            <a:endParaRPr kumimoji="0" lang="en-US" sz="19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 name="Text 12"/>
          <p:cNvSpPr/>
          <p:nvPr/>
        </p:nvSpPr>
        <p:spPr>
          <a:xfrm>
            <a:off x="7623929" y="5360551"/>
            <a:ext cx="6150293" cy="370165"/>
          </a:xfrm>
          <a:prstGeom prst="rect">
            <a:avLst/>
          </a:prstGeom>
          <a:noFill/>
          <a:ln/>
        </p:spPr>
        <p:txBody>
          <a:bodyPr wrap="none" lIns="0" tIns="0" rIns="0" bIns="0" rtlCol="0" anchor="t"/>
          <a:lstStyle/>
          <a:p>
            <a:pPr marL="342900" marR="0" lvl="0" indent="-342900" algn="l" defTabSz="914400" rtl="0" eaLnBrk="1" fontAlgn="auto" latinLnBrk="0" hangingPunct="1">
              <a:lnSpc>
                <a:spcPts val="2900"/>
              </a:lnSpc>
              <a:spcBef>
                <a:spcPts val="0"/>
              </a:spcBef>
              <a:spcAft>
                <a:spcPts val="0"/>
              </a:spcAft>
              <a:buClrTx/>
              <a:buSzPct val="100000"/>
              <a:buFontTx/>
              <a:buChar char="•"/>
              <a:tabLst/>
              <a:defRPr/>
            </a:pPr>
            <a:r>
              <a:rPr kumimoji="0" lang="en-US" sz="1900" b="0" i="0" u="none" strike="noStrike" kern="1200" cap="none" spc="0" normalizeH="0" baseline="0" noProof="0" dirty="0">
                <a:ln>
                  <a:noFill/>
                </a:ln>
                <a:solidFill>
                  <a:srgbClr val="3D3838"/>
                </a:solidFill>
                <a:effectLst/>
                <a:uLnTx/>
                <a:uFillTx/>
                <a:latin typeface="Source Sans 3" pitchFamily="34" charset="0"/>
                <a:ea typeface="Source Sans 3" pitchFamily="34" charset="-122"/>
                <a:cs typeface="Source Sans 3" pitchFamily="34" charset="-120"/>
              </a:rPr>
              <a:t>Continuously generated at the edge</a:t>
            </a:r>
            <a:endParaRPr kumimoji="0" lang="en-US" sz="19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 name="Text 13"/>
          <p:cNvSpPr/>
          <p:nvPr/>
        </p:nvSpPr>
        <p:spPr>
          <a:xfrm>
            <a:off x="7623929" y="5817037"/>
            <a:ext cx="6150293" cy="370165"/>
          </a:xfrm>
          <a:prstGeom prst="rect">
            <a:avLst/>
          </a:prstGeom>
          <a:noFill/>
          <a:ln/>
        </p:spPr>
        <p:txBody>
          <a:bodyPr wrap="none" lIns="0" tIns="0" rIns="0" bIns="0" rtlCol="0" anchor="t"/>
          <a:lstStyle/>
          <a:p>
            <a:pPr marL="342900" marR="0" lvl="0" indent="-342900" algn="l" defTabSz="914400" rtl="0" eaLnBrk="1" fontAlgn="auto" latinLnBrk="0" hangingPunct="1">
              <a:lnSpc>
                <a:spcPts val="2900"/>
              </a:lnSpc>
              <a:spcBef>
                <a:spcPts val="0"/>
              </a:spcBef>
              <a:spcAft>
                <a:spcPts val="0"/>
              </a:spcAft>
              <a:buClrTx/>
              <a:buSzPct val="100000"/>
              <a:buFontTx/>
              <a:buChar char="•"/>
              <a:tabLst/>
              <a:defRPr/>
            </a:pPr>
            <a:r>
              <a:rPr kumimoji="0" lang="en-US" sz="1900" b="0" i="0" u="none" strike="noStrike" kern="1200" cap="none" spc="0" normalizeH="0" baseline="0" noProof="0" dirty="0">
                <a:ln>
                  <a:noFill/>
                </a:ln>
                <a:solidFill>
                  <a:srgbClr val="3D3838"/>
                </a:solidFill>
                <a:effectLst/>
                <a:uLnTx/>
                <a:uFillTx/>
                <a:latin typeface="Source Sans 3" pitchFamily="34" charset="0"/>
                <a:ea typeface="Source Sans 3" pitchFamily="34" charset="-122"/>
                <a:cs typeface="Source Sans 3" pitchFamily="34" charset="-120"/>
              </a:rPr>
              <a:t>Demands secure and reliable storage solutions</a:t>
            </a:r>
            <a:endParaRPr kumimoji="0" lang="en-US" sz="19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584889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855940" y="672465"/>
            <a:ext cx="5002411" cy="625316"/>
          </a:xfrm>
          <a:prstGeom prst="rect">
            <a:avLst/>
          </a:prstGeom>
          <a:noFill/>
          <a:ln/>
        </p:spPr>
        <p:txBody>
          <a:bodyPr wrap="none" lIns="0" tIns="0" rIns="0" bIns="0" rtlCol="0" anchor="t"/>
          <a:lstStyle/>
          <a:p>
            <a:pPr marL="0" marR="0" lvl="0" indent="0" algn="l" defTabSz="914400" rtl="0" eaLnBrk="1" fontAlgn="auto" latinLnBrk="0" hangingPunct="1">
              <a:lnSpc>
                <a:spcPts val="4900"/>
              </a:lnSpc>
              <a:spcBef>
                <a:spcPts val="0"/>
              </a:spcBef>
              <a:spcAft>
                <a:spcPts val="0"/>
              </a:spcAft>
              <a:buClrTx/>
              <a:buSzTx/>
              <a:buFontTx/>
              <a:buNone/>
              <a:tabLst/>
              <a:defRPr/>
            </a:pPr>
            <a:r>
              <a:rPr kumimoji="0" lang="en-US" sz="3900" b="1"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rPr>
              <a:t>Ingestion Strategy</a:t>
            </a:r>
            <a:endParaRPr kumimoji="0" lang="en-US" sz="39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Shape 1"/>
          <p:cNvSpPr/>
          <p:nvPr/>
        </p:nvSpPr>
        <p:spPr>
          <a:xfrm>
            <a:off x="855940" y="1737955"/>
            <a:ext cx="6349246" cy="1875234"/>
          </a:xfrm>
          <a:prstGeom prst="roundRect">
            <a:avLst>
              <a:gd name="adj" fmla="val 1761"/>
            </a:avLst>
          </a:prstGeom>
          <a:solidFill>
            <a:srgbClr val="F2EEEE"/>
          </a:solidFill>
          <a:ln/>
        </p:spPr>
      </p:sp>
      <p:sp>
        <p:nvSpPr>
          <p:cNvPr id="4" name="Text 2"/>
          <p:cNvSpPr/>
          <p:nvPr/>
        </p:nvSpPr>
        <p:spPr>
          <a:xfrm>
            <a:off x="1075968" y="1957983"/>
            <a:ext cx="2618423" cy="312658"/>
          </a:xfrm>
          <a:prstGeom prst="rect">
            <a:avLst/>
          </a:prstGeom>
          <a:noFill/>
          <a:ln/>
        </p:spPr>
        <p:txBody>
          <a:bodyPr wrap="none" lIns="0" tIns="0" rIns="0" bIns="0" rtlCol="0" anchor="t"/>
          <a:lstStyle/>
          <a:p>
            <a:pPr marL="0" marR="0" lvl="0" indent="0" algn="l" defTabSz="914400" rtl="0" eaLnBrk="1" fontAlgn="auto" latinLnBrk="0" hangingPunct="1">
              <a:lnSpc>
                <a:spcPts val="2450"/>
              </a:lnSpc>
              <a:spcBef>
                <a:spcPts val="0"/>
              </a:spcBef>
              <a:spcAft>
                <a:spcPts val="0"/>
              </a:spcAft>
              <a:buClrTx/>
              <a:buSzTx/>
              <a:buFontTx/>
              <a:buNone/>
              <a:tabLst/>
              <a:defRPr/>
            </a:pPr>
            <a:r>
              <a:rPr kumimoji="0" lang="en-US" sz="1950" b="1" i="0" u="none" strike="noStrike" kern="1200" cap="none" spc="0" normalizeH="0" baseline="0" noProof="0" dirty="0">
                <a:ln>
                  <a:noFill/>
                </a:ln>
                <a:solidFill>
                  <a:srgbClr val="3D3838"/>
                </a:solidFill>
                <a:effectLst/>
                <a:uLnTx/>
                <a:uFillTx/>
                <a:latin typeface="Calibri" panose="020F0502020204030204" pitchFamily="34" charset="0"/>
                <a:ea typeface="Calibri" panose="020F0502020204030204" pitchFamily="34" charset="0"/>
                <a:cs typeface="Calibri" panose="020F0502020204030204" pitchFamily="34" charset="0"/>
              </a:rPr>
              <a:t>Real-Time Ingestion</a:t>
            </a:r>
            <a:endParaRPr kumimoji="0" lang="en-US" sz="19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Text 3"/>
          <p:cNvSpPr/>
          <p:nvPr/>
        </p:nvSpPr>
        <p:spPr>
          <a:xfrm>
            <a:off x="1075968" y="2402681"/>
            <a:ext cx="5909191" cy="990481"/>
          </a:xfrm>
          <a:prstGeom prst="rect">
            <a:avLst/>
          </a:prstGeom>
          <a:noFill/>
          <a:ln/>
        </p:spPr>
        <p:txBody>
          <a:bodyPr wrap="square" lIns="0" tIns="0" rIns="0" bIns="0" rtlCol="0" anchor="t"/>
          <a:lstStyle/>
          <a:p>
            <a:pPr marL="0" marR="0" lvl="0" indent="0" algn="l" defTabSz="914400" rtl="0" eaLnBrk="1" fontAlgn="auto" latinLnBrk="0" hangingPunct="1">
              <a:lnSpc>
                <a:spcPts val="255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3D3838"/>
                </a:solidFill>
                <a:effectLst/>
                <a:uLnTx/>
                <a:uFillTx/>
                <a:latin typeface="Source Sans 3" pitchFamily="34" charset="0"/>
                <a:ea typeface="Source Sans 3" pitchFamily="34" charset="-122"/>
                <a:cs typeface="Source Sans 3" pitchFamily="34" charset="-120"/>
              </a:rPr>
              <a:t>MQTT over TLS to AWS IoT Core enables immediate bidirectional communication for uplink telemetry and downlink control messages.</a:t>
            </a:r>
            <a:endParaRPr kumimoji="0" lang="en-US" sz="17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Shape 4"/>
          <p:cNvSpPr/>
          <p:nvPr/>
        </p:nvSpPr>
        <p:spPr>
          <a:xfrm>
            <a:off x="7425214" y="1737955"/>
            <a:ext cx="6349246" cy="1875234"/>
          </a:xfrm>
          <a:prstGeom prst="roundRect">
            <a:avLst>
              <a:gd name="adj" fmla="val 1761"/>
            </a:avLst>
          </a:prstGeom>
          <a:solidFill>
            <a:srgbClr val="F2EEEE"/>
          </a:solidFill>
          <a:ln/>
        </p:spPr>
      </p:sp>
      <p:sp>
        <p:nvSpPr>
          <p:cNvPr id="7" name="Text 5"/>
          <p:cNvSpPr/>
          <p:nvPr/>
        </p:nvSpPr>
        <p:spPr>
          <a:xfrm>
            <a:off x="7645241" y="1957983"/>
            <a:ext cx="2501146" cy="312658"/>
          </a:xfrm>
          <a:prstGeom prst="rect">
            <a:avLst/>
          </a:prstGeom>
          <a:noFill/>
          <a:ln/>
        </p:spPr>
        <p:txBody>
          <a:bodyPr wrap="none" lIns="0" tIns="0" rIns="0" bIns="0" rtlCol="0" anchor="t"/>
          <a:lstStyle/>
          <a:p>
            <a:pPr marL="0" marR="0" lvl="0" indent="0" algn="l" defTabSz="914400" rtl="0" eaLnBrk="1" fontAlgn="auto" latinLnBrk="0" hangingPunct="1">
              <a:lnSpc>
                <a:spcPts val="2450"/>
              </a:lnSpc>
              <a:spcBef>
                <a:spcPts val="0"/>
              </a:spcBef>
              <a:spcAft>
                <a:spcPts val="0"/>
              </a:spcAft>
              <a:buClrTx/>
              <a:buSzTx/>
              <a:buFontTx/>
              <a:buNone/>
              <a:tabLst/>
              <a:defRPr/>
            </a:pPr>
            <a:r>
              <a:rPr kumimoji="0" lang="en-US" sz="1950" b="1" i="0" u="none" strike="noStrike" kern="1200" cap="none" spc="0" normalizeH="0" baseline="0" noProof="0" dirty="0">
                <a:ln>
                  <a:noFill/>
                </a:ln>
                <a:solidFill>
                  <a:srgbClr val="3D3838"/>
                </a:solidFill>
                <a:effectLst/>
                <a:uLnTx/>
                <a:uFillTx/>
                <a:latin typeface="Calibri" panose="020F0502020204030204" pitchFamily="34" charset="0"/>
                <a:ea typeface="Calibri" panose="020F0502020204030204" pitchFamily="34" charset="0"/>
                <a:cs typeface="Calibri" panose="020F0502020204030204" pitchFamily="34" charset="0"/>
              </a:rPr>
              <a:t>Batch Ingestion</a:t>
            </a:r>
            <a:endParaRPr kumimoji="0" lang="en-US" sz="19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6"/>
          <p:cNvSpPr/>
          <p:nvPr/>
        </p:nvSpPr>
        <p:spPr>
          <a:xfrm>
            <a:off x="7645241" y="2402681"/>
            <a:ext cx="5909191" cy="660321"/>
          </a:xfrm>
          <a:prstGeom prst="rect">
            <a:avLst/>
          </a:prstGeom>
          <a:noFill/>
          <a:ln/>
        </p:spPr>
        <p:txBody>
          <a:bodyPr wrap="square" lIns="0" tIns="0" rIns="0" bIns="0" rtlCol="0" anchor="t"/>
          <a:lstStyle/>
          <a:p>
            <a:pPr marL="0" marR="0" lvl="0" indent="0" algn="l" defTabSz="914400" rtl="0" eaLnBrk="1" fontAlgn="auto" latinLnBrk="0" hangingPunct="1">
              <a:lnSpc>
                <a:spcPts val="255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3D3838"/>
                </a:solidFill>
                <a:effectLst/>
                <a:uLnTx/>
                <a:uFillTx/>
                <a:latin typeface="Source Sans 3" pitchFamily="34" charset="0"/>
                <a:ea typeface="Source Sans 3" pitchFamily="34" charset="-122"/>
                <a:cs typeface="Source Sans 3" pitchFamily="34" charset="-120"/>
              </a:rPr>
              <a:t>Scheduled aws s3 sync from edge device to Amazon S3 handles large file transfers efficiently and reliably.</a:t>
            </a:r>
            <a:endParaRPr kumimoji="0" lang="en-US" sz="17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Text 7"/>
          <p:cNvSpPr/>
          <p:nvPr/>
        </p:nvSpPr>
        <p:spPr>
          <a:xfrm>
            <a:off x="855940" y="3943350"/>
            <a:ext cx="3478054" cy="375166"/>
          </a:xfrm>
          <a:prstGeom prst="rect">
            <a:avLst/>
          </a:prstGeom>
          <a:noFill/>
          <a:ln/>
        </p:spPr>
        <p:txBody>
          <a:bodyPr wrap="none" lIns="0" tIns="0" rIns="0" bIns="0" rtlCol="0" anchor="t"/>
          <a:lstStyle/>
          <a:p>
            <a:pPr marL="0" marR="0" lvl="0" indent="0" algn="l" defTabSz="914400" rtl="0" eaLnBrk="1" fontAlgn="auto" latinLnBrk="0" hangingPunct="1">
              <a:lnSpc>
                <a:spcPts val="2950"/>
              </a:lnSpc>
              <a:spcBef>
                <a:spcPts val="0"/>
              </a:spcBef>
              <a:spcAft>
                <a:spcPts val="0"/>
              </a:spcAft>
              <a:buClrTx/>
              <a:buSzTx/>
              <a:buFontTx/>
              <a:buNone/>
              <a:tabLst/>
              <a:defRPr/>
            </a:pPr>
            <a:r>
              <a:rPr kumimoji="0" lang="en-US" sz="2350" b="1"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rPr>
              <a:t>Why Batch Ingestion?</a:t>
            </a:r>
            <a:endParaRPr kumimoji="0" lang="en-US" sz="23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0"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55940" y="4648676"/>
            <a:ext cx="550188" cy="550188"/>
          </a:xfrm>
          <a:prstGeom prst="rect">
            <a:avLst/>
          </a:prstGeom>
        </p:spPr>
      </p:pic>
      <p:sp>
        <p:nvSpPr>
          <p:cNvPr id="11" name="Text 8"/>
          <p:cNvSpPr/>
          <p:nvPr/>
        </p:nvSpPr>
        <p:spPr>
          <a:xfrm>
            <a:off x="1681162" y="4779288"/>
            <a:ext cx="3728323" cy="312658"/>
          </a:xfrm>
          <a:prstGeom prst="rect">
            <a:avLst/>
          </a:prstGeom>
          <a:noFill/>
          <a:ln/>
        </p:spPr>
        <p:txBody>
          <a:bodyPr wrap="none" lIns="0" tIns="0" rIns="0" bIns="0" rtlCol="0" anchor="t"/>
          <a:lstStyle/>
          <a:p>
            <a:pPr marL="0" marR="0" lvl="0" indent="0" algn="l" defTabSz="914400" rtl="0" eaLnBrk="1" fontAlgn="auto" latinLnBrk="0" hangingPunct="1">
              <a:lnSpc>
                <a:spcPts val="2450"/>
              </a:lnSpc>
              <a:spcBef>
                <a:spcPts val="0"/>
              </a:spcBef>
              <a:spcAft>
                <a:spcPts val="0"/>
              </a:spcAft>
              <a:buClrTx/>
              <a:buSzTx/>
              <a:buFontTx/>
              <a:buNone/>
              <a:tabLst/>
              <a:defRPr/>
            </a:pPr>
            <a:r>
              <a:rPr kumimoji="0" lang="en-US" sz="1950" b="1" i="0" u="none" strike="noStrike" kern="1200" cap="none" spc="0" normalizeH="0" baseline="0" noProof="0" dirty="0">
                <a:ln>
                  <a:noFill/>
                </a:ln>
                <a:solidFill>
                  <a:srgbClr val="3D3838"/>
                </a:solidFill>
                <a:effectLst/>
                <a:uLnTx/>
                <a:uFillTx/>
                <a:latin typeface="Calibri" panose="020F0502020204030204" pitchFamily="34" charset="0"/>
                <a:ea typeface="Calibri" panose="020F0502020204030204" pitchFamily="34" charset="0"/>
                <a:cs typeface="Calibri" panose="020F0502020204030204" pitchFamily="34" charset="0"/>
              </a:rPr>
              <a:t>Efficient Large File Handling</a:t>
            </a:r>
            <a:endParaRPr kumimoji="0" lang="en-US" sz="19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 name="Text 9"/>
          <p:cNvSpPr/>
          <p:nvPr/>
        </p:nvSpPr>
        <p:spPr>
          <a:xfrm>
            <a:off x="1681162" y="5223986"/>
            <a:ext cx="5496520" cy="660321"/>
          </a:xfrm>
          <a:prstGeom prst="rect">
            <a:avLst/>
          </a:prstGeom>
          <a:noFill/>
          <a:ln/>
        </p:spPr>
        <p:txBody>
          <a:bodyPr wrap="square" lIns="0" tIns="0" rIns="0" bIns="0" rtlCol="0" anchor="t"/>
          <a:lstStyle/>
          <a:p>
            <a:pPr marL="0" marR="0" lvl="0" indent="0" algn="l" defTabSz="914400" rtl="0" eaLnBrk="1" fontAlgn="auto" latinLnBrk="0" hangingPunct="1">
              <a:lnSpc>
                <a:spcPts val="255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3D3838"/>
                </a:solidFill>
                <a:effectLst/>
                <a:uLnTx/>
                <a:uFillTx/>
                <a:latin typeface="Source Sans 3" pitchFamily="34" charset="0"/>
                <a:ea typeface="Source Sans 3" pitchFamily="34" charset="-122"/>
                <a:cs typeface="Source Sans 3" pitchFamily="34" charset="-120"/>
              </a:rPr>
              <a:t>Optimized for transferring images, CSV files, and other large objects without overwhelming network resources.</a:t>
            </a:r>
            <a:endParaRPr kumimoji="0" lang="en-US" sz="17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3" name="Image 1"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452717" y="4648676"/>
            <a:ext cx="550188" cy="550188"/>
          </a:xfrm>
          <a:prstGeom prst="rect">
            <a:avLst/>
          </a:prstGeom>
        </p:spPr>
      </p:pic>
      <p:sp>
        <p:nvSpPr>
          <p:cNvPr id="14" name="Text 10"/>
          <p:cNvSpPr/>
          <p:nvPr/>
        </p:nvSpPr>
        <p:spPr>
          <a:xfrm>
            <a:off x="8277939" y="4779288"/>
            <a:ext cx="3253502" cy="312658"/>
          </a:xfrm>
          <a:prstGeom prst="rect">
            <a:avLst/>
          </a:prstGeom>
          <a:noFill/>
          <a:ln/>
        </p:spPr>
        <p:txBody>
          <a:bodyPr wrap="none" lIns="0" tIns="0" rIns="0" bIns="0" rtlCol="0" anchor="t"/>
          <a:lstStyle/>
          <a:p>
            <a:pPr marL="0" marR="0" lvl="0" indent="0" algn="l" defTabSz="914400" rtl="0" eaLnBrk="1" fontAlgn="auto" latinLnBrk="0" hangingPunct="1">
              <a:lnSpc>
                <a:spcPts val="2450"/>
              </a:lnSpc>
              <a:spcBef>
                <a:spcPts val="0"/>
              </a:spcBef>
              <a:spcAft>
                <a:spcPts val="0"/>
              </a:spcAft>
              <a:buClrTx/>
              <a:buSzTx/>
              <a:buFontTx/>
              <a:buNone/>
              <a:tabLst/>
              <a:defRPr/>
            </a:pPr>
            <a:r>
              <a:rPr kumimoji="0" lang="en-US" sz="1950" b="1" i="0" u="none" strike="noStrike" kern="1200" cap="none" spc="0" normalizeH="0" baseline="0" noProof="0" dirty="0">
                <a:ln>
                  <a:noFill/>
                </a:ln>
                <a:solidFill>
                  <a:srgbClr val="3D3838"/>
                </a:solidFill>
                <a:effectLst/>
                <a:uLnTx/>
                <a:uFillTx/>
                <a:latin typeface="Calibri" panose="020F0502020204030204" pitchFamily="34" charset="0"/>
                <a:ea typeface="Calibri" panose="020F0502020204030204" pitchFamily="34" charset="0"/>
                <a:cs typeface="Calibri" panose="020F0502020204030204" pitchFamily="34" charset="0"/>
              </a:rPr>
              <a:t>Reduced Network Usage</a:t>
            </a:r>
            <a:endParaRPr kumimoji="0" lang="en-US" sz="19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 name="Text 11"/>
          <p:cNvSpPr/>
          <p:nvPr/>
        </p:nvSpPr>
        <p:spPr>
          <a:xfrm>
            <a:off x="8277939" y="5223986"/>
            <a:ext cx="5496520" cy="660321"/>
          </a:xfrm>
          <a:prstGeom prst="rect">
            <a:avLst/>
          </a:prstGeom>
          <a:noFill/>
          <a:ln/>
        </p:spPr>
        <p:txBody>
          <a:bodyPr wrap="square" lIns="0" tIns="0" rIns="0" bIns="0" rtlCol="0" anchor="t"/>
          <a:lstStyle/>
          <a:p>
            <a:pPr marL="0" marR="0" lvl="0" indent="0" algn="l" defTabSz="914400" rtl="0" eaLnBrk="1" fontAlgn="auto" latinLnBrk="0" hangingPunct="1">
              <a:lnSpc>
                <a:spcPts val="255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3D3838"/>
                </a:solidFill>
                <a:effectLst/>
                <a:uLnTx/>
                <a:uFillTx/>
                <a:latin typeface="Source Sans 3" pitchFamily="34" charset="0"/>
                <a:ea typeface="Source Sans 3" pitchFamily="34" charset="-122"/>
                <a:cs typeface="Source Sans 3" pitchFamily="34" charset="-120"/>
              </a:rPr>
              <a:t>Scheduled synchronization minimizes bandwidth consumption during peak operational periods.</a:t>
            </a:r>
            <a:endParaRPr kumimoji="0" lang="en-US" sz="17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6" name="Image 2"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55940" y="6324481"/>
            <a:ext cx="550188" cy="550188"/>
          </a:xfrm>
          <a:prstGeom prst="rect">
            <a:avLst/>
          </a:prstGeom>
        </p:spPr>
      </p:pic>
      <p:sp>
        <p:nvSpPr>
          <p:cNvPr id="17" name="Text 12"/>
          <p:cNvSpPr/>
          <p:nvPr/>
        </p:nvSpPr>
        <p:spPr>
          <a:xfrm>
            <a:off x="1681162" y="6455093"/>
            <a:ext cx="2626638" cy="312658"/>
          </a:xfrm>
          <a:prstGeom prst="rect">
            <a:avLst/>
          </a:prstGeom>
          <a:noFill/>
          <a:ln/>
        </p:spPr>
        <p:txBody>
          <a:bodyPr wrap="none" lIns="0" tIns="0" rIns="0" bIns="0" rtlCol="0" anchor="t"/>
          <a:lstStyle/>
          <a:p>
            <a:pPr marL="0" marR="0" lvl="0" indent="0" algn="l" defTabSz="914400" rtl="0" eaLnBrk="1" fontAlgn="auto" latinLnBrk="0" hangingPunct="1">
              <a:lnSpc>
                <a:spcPts val="2450"/>
              </a:lnSpc>
              <a:spcBef>
                <a:spcPts val="0"/>
              </a:spcBef>
              <a:spcAft>
                <a:spcPts val="0"/>
              </a:spcAft>
              <a:buClrTx/>
              <a:buSzTx/>
              <a:buFontTx/>
              <a:buNone/>
              <a:tabLst/>
              <a:defRPr/>
            </a:pPr>
            <a:r>
              <a:rPr kumimoji="0" lang="en-US" sz="1950" b="1" i="0" u="none" strike="noStrike" kern="1200" cap="none" spc="0" normalizeH="0" baseline="0" noProof="0" dirty="0">
                <a:ln>
                  <a:noFill/>
                </a:ln>
                <a:solidFill>
                  <a:srgbClr val="3D3838"/>
                </a:solidFill>
                <a:effectLst/>
                <a:uLnTx/>
                <a:uFillTx/>
                <a:latin typeface="Calibri" panose="020F0502020204030204" pitchFamily="34" charset="0"/>
                <a:ea typeface="Calibri" panose="020F0502020204030204" pitchFamily="34" charset="0"/>
                <a:cs typeface="Calibri" panose="020F0502020204030204" pitchFamily="34" charset="0"/>
              </a:rPr>
              <a:t>Improved Reliability</a:t>
            </a:r>
            <a:endParaRPr kumimoji="0" lang="en-US" sz="19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8" name="Text 13"/>
          <p:cNvSpPr/>
          <p:nvPr/>
        </p:nvSpPr>
        <p:spPr>
          <a:xfrm>
            <a:off x="1681162" y="6899791"/>
            <a:ext cx="5496520" cy="660321"/>
          </a:xfrm>
          <a:prstGeom prst="rect">
            <a:avLst/>
          </a:prstGeom>
          <a:noFill/>
          <a:ln/>
        </p:spPr>
        <p:txBody>
          <a:bodyPr wrap="square" lIns="0" tIns="0" rIns="0" bIns="0" rtlCol="0" anchor="t"/>
          <a:lstStyle/>
          <a:p>
            <a:pPr marL="0" marR="0" lvl="0" indent="0" algn="l" defTabSz="914400" rtl="0" eaLnBrk="1" fontAlgn="auto" latinLnBrk="0" hangingPunct="1">
              <a:lnSpc>
                <a:spcPts val="255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3D3838"/>
                </a:solidFill>
                <a:effectLst/>
                <a:uLnTx/>
                <a:uFillTx/>
                <a:latin typeface="Source Sans 3" pitchFamily="34" charset="0"/>
                <a:ea typeface="Source Sans 3" pitchFamily="34" charset="-122"/>
                <a:cs typeface="Source Sans 3" pitchFamily="34" charset="-120"/>
              </a:rPr>
              <a:t>Operates effectively during intermittent connectivity scenarios common in edge deployments.</a:t>
            </a:r>
            <a:endParaRPr kumimoji="0" lang="en-US" sz="17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9" name="Image 3" descr="preencoded.png"/>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452717" y="6324481"/>
            <a:ext cx="550188" cy="550188"/>
          </a:xfrm>
          <a:prstGeom prst="rect">
            <a:avLst/>
          </a:prstGeom>
        </p:spPr>
      </p:pic>
      <p:sp>
        <p:nvSpPr>
          <p:cNvPr id="20" name="Text 14"/>
          <p:cNvSpPr/>
          <p:nvPr/>
        </p:nvSpPr>
        <p:spPr>
          <a:xfrm>
            <a:off x="8277939" y="6455093"/>
            <a:ext cx="2501146" cy="312658"/>
          </a:xfrm>
          <a:prstGeom prst="rect">
            <a:avLst/>
          </a:prstGeom>
          <a:noFill/>
          <a:ln/>
        </p:spPr>
        <p:txBody>
          <a:bodyPr wrap="none" lIns="0" tIns="0" rIns="0" bIns="0" rtlCol="0" anchor="t"/>
          <a:lstStyle/>
          <a:p>
            <a:pPr marL="0" marR="0" lvl="0" indent="0" algn="l" defTabSz="914400" rtl="0" eaLnBrk="1" fontAlgn="auto" latinLnBrk="0" hangingPunct="1">
              <a:lnSpc>
                <a:spcPts val="2450"/>
              </a:lnSpc>
              <a:spcBef>
                <a:spcPts val="0"/>
              </a:spcBef>
              <a:spcAft>
                <a:spcPts val="0"/>
              </a:spcAft>
              <a:buClrTx/>
              <a:buSzTx/>
              <a:buFontTx/>
              <a:buNone/>
              <a:tabLst/>
              <a:defRPr/>
            </a:pPr>
            <a:r>
              <a:rPr kumimoji="0" lang="en-US" sz="1950" b="1" i="0" u="none" strike="noStrike" kern="1200" cap="none" spc="0" normalizeH="0" baseline="0" noProof="0" dirty="0">
                <a:ln>
                  <a:noFill/>
                </a:ln>
                <a:solidFill>
                  <a:srgbClr val="3D3838"/>
                </a:solidFill>
                <a:effectLst/>
                <a:uLnTx/>
                <a:uFillTx/>
                <a:latin typeface="Calibri" panose="020F0502020204030204" pitchFamily="34" charset="0"/>
                <a:ea typeface="Calibri" panose="020F0502020204030204" pitchFamily="34" charset="0"/>
                <a:cs typeface="Calibri" panose="020F0502020204030204" pitchFamily="34" charset="0"/>
              </a:rPr>
              <a:t>Data Durability</a:t>
            </a:r>
            <a:endParaRPr kumimoji="0" lang="en-US" sz="19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1" name="Text 15"/>
          <p:cNvSpPr/>
          <p:nvPr/>
        </p:nvSpPr>
        <p:spPr>
          <a:xfrm>
            <a:off x="8277939" y="6899791"/>
            <a:ext cx="5496520" cy="660321"/>
          </a:xfrm>
          <a:prstGeom prst="rect">
            <a:avLst/>
          </a:prstGeom>
          <a:noFill/>
          <a:ln/>
        </p:spPr>
        <p:txBody>
          <a:bodyPr wrap="square" lIns="0" tIns="0" rIns="0" bIns="0" rtlCol="0" anchor="t"/>
          <a:lstStyle/>
          <a:p>
            <a:pPr marL="0" marR="0" lvl="0" indent="0" algn="l" defTabSz="914400" rtl="0" eaLnBrk="1" fontAlgn="auto" latinLnBrk="0" hangingPunct="1">
              <a:lnSpc>
                <a:spcPts val="255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3D3838"/>
                </a:solidFill>
                <a:effectLst/>
                <a:uLnTx/>
                <a:uFillTx/>
                <a:latin typeface="Source Sans 3" pitchFamily="34" charset="0"/>
                <a:ea typeface="Source Sans 3" pitchFamily="34" charset="-122"/>
                <a:cs typeface="Source Sans 3" pitchFamily="34" charset="-120"/>
              </a:rPr>
              <a:t>Ensures local persistence before cloud upload, preventing data loss during transmission failures.</a:t>
            </a:r>
            <a:endParaRPr kumimoji="0" lang="en-US" sz="17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162372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863798" y="794266"/>
            <a:ext cx="4290298" cy="455771"/>
          </a:xfrm>
          <a:prstGeom prst="rect">
            <a:avLst/>
          </a:prstGeom>
          <a:noFill/>
          <a:ln/>
        </p:spPr>
        <p:txBody>
          <a:bodyPr wrap="none" lIns="0" tIns="0" rIns="0" bIns="0" rtlCol="0" anchor="t"/>
          <a:lstStyle/>
          <a:p>
            <a:pPr marL="0" marR="0" lvl="0" indent="0" algn="l" defTabSz="914400" rtl="0" eaLnBrk="1" fontAlgn="auto" latinLnBrk="0" hangingPunct="1">
              <a:lnSpc>
                <a:spcPts val="3550"/>
              </a:lnSpc>
              <a:spcBef>
                <a:spcPts val="0"/>
              </a:spcBef>
              <a:spcAft>
                <a:spcPts val="0"/>
              </a:spcAft>
              <a:buClrTx/>
              <a:buSzTx/>
              <a:buFontTx/>
              <a:buNone/>
              <a:tabLst/>
              <a:defRPr/>
            </a:pPr>
            <a:r>
              <a:rPr kumimoji="0" lang="en-US" sz="2850" b="1"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rPr>
              <a:t>Raw Data Lake Design</a:t>
            </a:r>
            <a:endParaRPr kumimoji="0" lang="en-US" sz="28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Text 1"/>
          <p:cNvSpPr/>
          <p:nvPr/>
        </p:nvSpPr>
        <p:spPr>
          <a:xfrm>
            <a:off x="863798" y="1570911"/>
            <a:ext cx="12902803" cy="481489"/>
          </a:xfrm>
          <a:prstGeom prst="rect">
            <a:avLst/>
          </a:prstGeom>
          <a:noFill/>
          <a:ln/>
        </p:spPr>
        <p:txBody>
          <a:bodyPr wrap="square" lIns="0" tIns="0" rIns="0" bIns="0" rtlCol="0" anchor="t"/>
          <a:lstStyle/>
          <a:p>
            <a:pPr marL="0" marR="0" lvl="0" indent="0" algn="l" defTabSz="914400" rtl="0" eaLnBrk="1" fontAlgn="auto" latinLnBrk="0" hangingPunct="1">
              <a:lnSpc>
                <a:spcPts val="1850"/>
              </a:lnSpc>
              <a:spcBef>
                <a:spcPts val="0"/>
              </a:spcBef>
              <a:spcAft>
                <a:spcPts val="0"/>
              </a:spcAft>
              <a:buClrTx/>
              <a:buSzTx/>
              <a:buFontTx/>
              <a:buNone/>
              <a:tabLst/>
              <a:defRPr/>
            </a:pPr>
            <a:r>
              <a:rPr kumimoji="0" lang="en-US" sz="1250" b="0" i="0" u="none" strike="noStrike" kern="1200" cap="none" spc="0" normalizeH="0" baseline="0" noProof="0" dirty="0">
                <a:ln>
                  <a:noFill/>
                </a:ln>
                <a:solidFill>
                  <a:srgbClr val="3D3838"/>
                </a:solidFill>
                <a:effectLst/>
                <a:uLnTx/>
                <a:uFillTx/>
                <a:latin typeface="Source Sans 3" pitchFamily="34" charset="0"/>
                <a:ea typeface="Source Sans 3" pitchFamily="34" charset="-122"/>
                <a:cs typeface="Source Sans 3" pitchFamily="34" charset="-120"/>
              </a:rPr>
              <a:t>The Raw Zone serves as our </a:t>
            </a:r>
            <a:r>
              <a:rPr kumimoji="0" lang="en-US" sz="1250" b="1" i="0" u="none" strike="noStrike" kern="1200" cap="none" spc="0" normalizeH="0" baseline="0" noProof="0" dirty="0">
                <a:ln>
                  <a:noFill/>
                </a:ln>
                <a:solidFill>
                  <a:srgbClr val="3D3838"/>
                </a:solidFill>
                <a:effectLst/>
                <a:uLnTx/>
                <a:uFillTx/>
                <a:latin typeface="Source Sans 3" pitchFamily="34" charset="0"/>
                <a:ea typeface="Source Sans 3" pitchFamily="34" charset="-122"/>
                <a:cs typeface="Source Sans 3" pitchFamily="34" charset="-120"/>
              </a:rPr>
              <a:t>single source of truth</a:t>
            </a:r>
            <a:r>
              <a:rPr kumimoji="0" lang="en-US" sz="1250" b="0" i="0" u="none" strike="noStrike" kern="1200" cap="none" spc="0" normalizeH="0" baseline="0" noProof="0" dirty="0">
                <a:ln>
                  <a:noFill/>
                </a:ln>
                <a:solidFill>
                  <a:srgbClr val="3D3838"/>
                </a:solidFill>
                <a:effectLst/>
                <a:uLnTx/>
                <a:uFillTx/>
                <a:latin typeface="Source Sans 3" pitchFamily="34" charset="0"/>
                <a:ea typeface="Source Sans 3" pitchFamily="34" charset="-122"/>
                <a:cs typeface="Source Sans 3" pitchFamily="34" charset="-120"/>
              </a:rPr>
              <a:t>, storing original, unmodified data exactly as generated by edge devices. This preservation approach ensures data integrity and enables downstream reprocessing.</a:t>
            </a:r>
            <a:endParaRPr kumimoji="0" lang="en-US" sz="12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4"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63798" y="2252782"/>
            <a:ext cx="160377" cy="160377"/>
          </a:xfrm>
          <a:prstGeom prst="rect">
            <a:avLst/>
          </a:prstGeom>
        </p:spPr>
      </p:pic>
      <p:sp>
        <p:nvSpPr>
          <p:cNvPr id="5" name="Shape 2"/>
          <p:cNvSpPr/>
          <p:nvPr/>
        </p:nvSpPr>
        <p:spPr>
          <a:xfrm>
            <a:off x="863798" y="2482453"/>
            <a:ext cx="6371153" cy="22860"/>
          </a:xfrm>
          <a:prstGeom prst="rect">
            <a:avLst/>
          </a:prstGeom>
          <a:solidFill>
            <a:srgbClr val="2D2E34"/>
          </a:solidFill>
          <a:ln/>
        </p:spPr>
      </p:sp>
      <p:sp>
        <p:nvSpPr>
          <p:cNvPr id="6" name="Text 3"/>
          <p:cNvSpPr/>
          <p:nvPr/>
        </p:nvSpPr>
        <p:spPr>
          <a:xfrm>
            <a:off x="863798" y="2608302"/>
            <a:ext cx="1823085" cy="227767"/>
          </a:xfrm>
          <a:prstGeom prst="rect">
            <a:avLst/>
          </a:prstGeom>
          <a:noFill/>
          <a:ln/>
        </p:spPr>
        <p:txBody>
          <a:bodyPr wrap="none" lIns="0" tIns="0" rIns="0" bIns="0" rtlCol="0" anchor="t"/>
          <a:lstStyle/>
          <a:p>
            <a:pPr marL="0" marR="0" lvl="0" indent="0" algn="l" defTabSz="914400" rtl="0" eaLnBrk="1" fontAlgn="auto" latinLnBrk="0" hangingPunct="1">
              <a:lnSpc>
                <a:spcPts val="175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3D3838"/>
                </a:solidFill>
                <a:effectLst/>
                <a:uLnTx/>
                <a:uFillTx/>
                <a:latin typeface="Calibri" panose="020F0502020204030204" pitchFamily="34" charset="0"/>
                <a:ea typeface="Calibri" panose="020F0502020204030204" pitchFamily="34" charset="0"/>
                <a:cs typeface="Calibri" panose="020F0502020204030204" pitchFamily="34" charset="0"/>
              </a:rPr>
              <a:t>Images (.jpg)</a:t>
            </a: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Text 4"/>
          <p:cNvSpPr/>
          <p:nvPr/>
        </p:nvSpPr>
        <p:spPr>
          <a:xfrm>
            <a:off x="863798" y="2932271"/>
            <a:ext cx="6371153" cy="240744"/>
          </a:xfrm>
          <a:prstGeom prst="rect">
            <a:avLst/>
          </a:prstGeom>
          <a:noFill/>
          <a:ln/>
        </p:spPr>
        <p:txBody>
          <a:bodyPr wrap="none" lIns="0" tIns="0" rIns="0" bIns="0" rtlCol="0" anchor="t"/>
          <a:lstStyle/>
          <a:p>
            <a:pPr marL="0" marR="0" lvl="0" indent="0" algn="l" defTabSz="914400" rtl="0" eaLnBrk="1" fontAlgn="auto" latinLnBrk="0" hangingPunct="1">
              <a:lnSpc>
                <a:spcPts val="1850"/>
              </a:lnSpc>
              <a:spcBef>
                <a:spcPts val="0"/>
              </a:spcBef>
              <a:spcAft>
                <a:spcPts val="0"/>
              </a:spcAft>
              <a:buClrTx/>
              <a:buSzTx/>
              <a:buFontTx/>
              <a:buNone/>
              <a:tabLst/>
              <a:defRPr/>
            </a:pPr>
            <a:r>
              <a:rPr kumimoji="0" lang="en-US" sz="1250" b="0" i="0" u="none" strike="noStrike" kern="1200" cap="none" spc="0" normalizeH="0" baseline="0" noProof="0" dirty="0">
                <a:ln>
                  <a:noFill/>
                </a:ln>
                <a:solidFill>
                  <a:srgbClr val="3D3838"/>
                </a:solidFill>
                <a:effectLst/>
                <a:uLnTx/>
                <a:uFillTx/>
                <a:latin typeface="Source Sans 3" pitchFamily="34" charset="0"/>
                <a:ea typeface="Source Sans 3" pitchFamily="34" charset="-122"/>
                <a:cs typeface="Source Sans 3" pitchFamily="34" charset="-120"/>
              </a:rPr>
              <a:t>High-resolution captures from edge cameras and sensors</a:t>
            </a:r>
            <a:endParaRPr kumimoji="0" lang="en-US" sz="12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8" name="Image 1"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395329" y="2252782"/>
            <a:ext cx="160377" cy="160377"/>
          </a:xfrm>
          <a:prstGeom prst="rect">
            <a:avLst/>
          </a:prstGeom>
        </p:spPr>
      </p:pic>
      <p:sp>
        <p:nvSpPr>
          <p:cNvPr id="9" name="Shape 5"/>
          <p:cNvSpPr/>
          <p:nvPr/>
        </p:nvSpPr>
        <p:spPr>
          <a:xfrm>
            <a:off x="7395329" y="2482453"/>
            <a:ext cx="6371273" cy="22860"/>
          </a:xfrm>
          <a:prstGeom prst="rect">
            <a:avLst/>
          </a:prstGeom>
          <a:solidFill>
            <a:srgbClr val="2D2E34"/>
          </a:solidFill>
          <a:ln/>
        </p:spPr>
      </p:sp>
      <p:sp>
        <p:nvSpPr>
          <p:cNvPr id="10" name="Text 6"/>
          <p:cNvSpPr/>
          <p:nvPr/>
        </p:nvSpPr>
        <p:spPr>
          <a:xfrm>
            <a:off x="7395329" y="2608302"/>
            <a:ext cx="1823085" cy="227767"/>
          </a:xfrm>
          <a:prstGeom prst="rect">
            <a:avLst/>
          </a:prstGeom>
          <a:noFill/>
          <a:ln/>
        </p:spPr>
        <p:txBody>
          <a:bodyPr wrap="none" lIns="0" tIns="0" rIns="0" bIns="0" rtlCol="0" anchor="t"/>
          <a:lstStyle/>
          <a:p>
            <a:pPr marL="0" marR="0" lvl="0" indent="0" algn="l" defTabSz="914400" rtl="0" eaLnBrk="1" fontAlgn="auto" latinLnBrk="0" hangingPunct="1">
              <a:lnSpc>
                <a:spcPts val="175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3D3838"/>
                </a:solidFill>
                <a:effectLst/>
                <a:uLnTx/>
                <a:uFillTx/>
                <a:latin typeface="Calibri" panose="020F0502020204030204" pitchFamily="34" charset="0"/>
                <a:ea typeface="Calibri" panose="020F0502020204030204" pitchFamily="34" charset="0"/>
                <a:cs typeface="Calibri" panose="020F0502020204030204" pitchFamily="34" charset="0"/>
              </a:rPr>
              <a:t>CSV Files (.csv)</a:t>
            </a: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 name="Text 7"/>
          <p:cNvSpPr/>
          <p:nvPr/>
        </p:nvSpPr>
        <p:spPr>
          <a:xfrm>
            <a:off x="7395329" y="2932271"/>
            <a:ext cx="6371273" cy="240744"/>
          </a:xfrm>
          <a:prstGeom prst="rect">
            <a:avLst/>
          </a:prstGeom>
          <a:noFill/>
          <a:ln/>
        </p:spPr>
        <p:txBody>
          <a:bodyPr wrap="none" lIns="0" tIns="0" rIns="0" bIns="0" rtlCol="0" anchor="t"/>
          <a:lstStyle/>
          <a:p>
            <a:pPr marL="0" marR="0" lvl="0" indent="0" algn="l" defTabSz="914400" rtl="0" eaLnBrk="1" fontAlgn="auto" latinLnBrk="0" hangingPunct="1">
              <a:lnSpc>
                <a:spcPts val="1850"/>
              </a:lnSpc>
              <a:spcBef>
                <a:spcPts val="0"/>
              </a:spcBef>
              <a:spcAft>
                <a:spcPts val="0"/>
              </a:spcAft>
              <a:buClrTx/>
              <a:buSzTx/>
              <a:buFontTx/>
              <a:buNone/>
              <a:tabLst/>
              <a:defRPr/>
            </a:pPr>
            <a:r>
              <a:rPr kumimoji="0" lang="en-US" sz="1250" b="0" i="0" u="none" strike="noStrike" kern="1200" cap="none" spc="0" normalizeH="0" baseline="0" noProof="0" dirty="0">
                <a:ln>
                  <a:noFill/>
                </a:ln>
                <a:solidFill>
                  <a:srgbClr val="3D3838"/>
                </a:solidFill>
                <a:effectLst/>
                <a:uLnTx/>
                <a:uFillTx/>
                <a:latin typeface="Source Sans 3" pitchFamily="34" charset="0"/>
                <a:ea typeface="Source Sans 3" pitchFamily="34" charset="-122"/>
                <a:cs typeface="Source Sans 3" pitchFamily="34" charset="-120"/>
              </a:rPr>
              <a:t>Structured datasets including labels, logs, and tabular data</a:t>
            </a:r>
            <a:endParaRPr kumimoji="0" lang="en-US" sz="12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2" name="Image 2"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63798" y="3473648"/>
            <a:ext cx="160377" cy="160377"/>
          </a:xfrm>
          <a:prstGeom prst="rect">
            <a:avLst/>
          </a:prstGeom>
        </p:spPr>
      </p:pic>
      <p:sp>
        <p:nvSpPr>
          <p:cNvPr id="13" name="Shape 8"/>
          <p:cNvSpPr/>
          <p:nvPr/>
        </p:nvSpPr>
        <p:spPr>
          <a:xfrm>
            <a:off x="863798" y="3703320"/>
            <a:ext cx="6371153" cy="22860"/>
          </a:xfrm>
          <a:prstGeom prst="rect">
            <a:avLst/>
          </a:prstGeom>
          <a:solidFill>
            <a:srgbClr val="2D2E34"/>
          </a:solidFill>
          <a:ln/>
        </p:spPr>
      </p:sp>
      <p:sp>
        <p:nvSpPr>
          <p:cNvPr id="14" name="Text 9"/>
          <p:cNvSpPr/>
          <p:nvPr/>
        </p:nvSpPr>
        <p:spPr>
          <a:xfrm>
            <a:off x="863798" y="3829169"/>
            <a:ext cx="2265640" cy="227767"/>
          </a:xfrm>
          <a:prstGeom prst="rect">
            <a:avLst/>
          </a:prstGeom>
          <a:noFill/>
          <a:ln/>
        </p:spPr>
        <p:txBody>
          <a:bodyPr wrap="none" lIns="0" tIns="0" rIns="0" bIns="0" rtlCol="0" anchor="t"/>
          <a:lstStyle/>
          <a:p>
            <a:pPr marL="0" marR="0" lvl="0" indent="0" algn="l" defTabSz="914400" rtl="0" eaLnBrk="1" fontAlgn="auto" latinLnBrk="0" hangingPunct="1">
              <a:lnSpc>
                <a:spcPts val="175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3D3838"/>
                </a:solidFill>
                <a:effectLst/>
                <a:uLnTx/>
                <a:uFillTx/>
                <a:latin typeface="Calibri" panose="020F0502020204030204" pitchFamily="34" charset="0"/>
                <a:ea typeface="Calibri" panose="020F0502020204030204" pitchFamily="34" charset="0"/>
                <a:cs typeface="Calibri" panose="020F0502020204030204" pitchFamily="34" charset="0"/>
              </a:rPr>
              <a:t>Uplink Telemetry (.json)</a:t>
            </a: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 name="Text 10"/>
          <p:cNvSpPr/>
          <p:nvPr/>
        </p:nvSpPr>
        <p:spPr>
          <a:xfrm>
            <a:off x="863798" y="4153138"/>
            <a:ext cx="6371153" cy="240744"/>
          </a:xfrm>
          <a:prstGeom prst="rect">
            <a:avLst/>
          </a:prstGeom>
          <a:noFill/>
          <a:ln/>
        </p:spPr>
        <p:txBody>
          <a:bodyPr wrap="none" lIns="0" tIns="0" rIns="0" bIns="0" rtlCol="0" anchor="t"/>
          <a:lstStyle/>
          <a:p>
            <a:pPr marL="0" marR="0" lvl="0" indent="0" algn="l" defTabSz="914400" rtl="0" eaLnBrk="1" fontAlgn="auto" latinLnBrk="0" hangingPunct="1">
              <a:lnSpc>
                <a:spcPts val="1850"/>
              </a:lnSpc>
              <a:spcBef>
                <a:spcPts val="0"/>
              </a:spcBef>
              <a:spcAft>
                <a:spcPts val="0"/>
              </a:spcAft>
              <a:buClrTx/>
              <a:buSzTx/>
              <a:buFontTx/>
              <a:buNone/>
              <a:tabLst/>
              <a:defRPr/>
            </a:pPr>
            <a:r>
              <a:rPr kumimoji="0" lang="en-US" sz="1250" b="0" i="0" u="none" strike="noStrike" kern="1200" cap="none" spc="0" normalizeH="0" baseline="0" noProof="0" dirty="0">
                <a:ln>
                  <a:noFill/>
                </a:ln>
                <a:solidFill>
                  <a:srgbClr val="3D3838"/>
                </a:solidFill>
                <a:effectLst/>
                <a:uLnTx/>
                <a:uFillTx/>
                <a:latin typeface="Source Sans 3" pitchFamily="34" charset="0"/>
                <a:ea typeface="Source Sans 3" pitchFamily="34" charset="-122"/>
                <a:cs typeface="Source Sans 3" pitchFamily="34" charset="-120"/>
              </a:rPr>
              <a:t>Device-to-cloud sensor readings and status updates</a:t>
            </a:r>
            <a:endParaRPr kumimoji="0" lang="en-US" sz="12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6" name="Image 3" descr="preencoded.png"/>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395329" y="3473648"/>
            <a:ext cx="160377" cy="160377"/>
          </a:xfrm>
          <a:prstGeom prst="rect">
            <a:avLst/>
          </a:prstGeom>
        </p:spPr>
      </p:pic>
      <p:sp>
        <p:nvSpPr>
          <p:cNvPr id="17" name="Shape 11"/>
          <p:cNvSpPr/>
          <p:nvPr/>
        </p:nvSpPr>
        <p:spPr>
          <a:xfrm>
            <a:off x="7395329" y="3703320"/>
            <a:ext cx="6371273" cy="22860"/>
          </a:xfrm>
          <a:prstGeom prst="rect">
            <a:avLst/>
          </a:prstGeom>
          <a:solidFill>
            <a:srgbClr val="2D2E34"/>
          </a:solidFill>
          <a:ln/>
        </p:spPr>
      </p:sp>
      <p:sp>
        <p:nvSpPr>
          <p:cNvPr id="18" name="Text 12"/>
          <p:cNvSpPr/>
          <p:nvPr/>
        </p:nvSpPr>
        <p:spPr>
          <a:xfrm>
            <a:off x="7395329" y="3829169"/>
            <a:ext cx="2691051" cy="227767"/>
          </a:xfrm>
          <a:prstGeom prst="rect">
            <a:avLst/>
          </a:prstGeom>
          <a:noFill/>
          <a:ln/>
        </p:spPr>
        <p:txBody>
          <a:bodyPr wrap="none" lIns="0" tIns="0" rIns="0" bIns="0" rtlCol="0" anchor="t"/>
          <a:lstStyle/>
          <a:p>
            <a:pPr marL="0" marR="0" lvl="0" indent="0" algn="l" defTabSz="914400" rtl="0" eaLnBrk="1" fontAlgn="auto" latinLnBrk="0" hangingPunct="1">
              <a:lnSpc>
                <a:spcPts val="175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3D3838"/>
                </a:solidFill>
                <a:effectLst/>
                <a:uLnTx/>
                <a:uFillTx/>
                <a:latin typeface="Calibri" panose="020F0502020204030204" pitchFamily="34" charset="0"/>
                <a:ea typeface="Calibri" panose="020F0502020204030204" pitchFamily="34" charset="0"/>
                <a:cs typeface="Calibri" panose="020F0502020204030204" pitchFamily="34" charset="0"/>
              </a:rPr>
              <a:t>Downlink Commands (.json)</a:t>
            </a: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9" name="Text 13"/>
          <p:cNvSpPr/>
          <p:nvPr/>
        </p:nvSpPr>
        <p:spPr>
          <a:xfrm>
            <a:off x="7395329" y="4153138"/>
            <a:ext cx="6371273" cy="240744"/>
          </a:xfrm>
          <a:prstGeom prst="rect">
            <a:avLst/>
          </a:prstGeom>
          <a:noFill/>
          <a:ln/>
        </p:spPr>
        <p:txBody>
          <a:bodyPr wrap="none" lIns="0" tIns="0" rIns="0" bIns="0" rtlCol="0" anchor="t"/>
          <a:lstStyle/>
          <a:p>
            <a:pPr marL="0" marR="0" lvl="0" indent="0" algn="l" defTabSz="914400" rtl="0" eaLnBrk="1" fontAlgn="auto" latinLnBrk="0" hangingPunct="1">
              <a:lnSpc>
                <a:spcPts val="1850"/>
              </a:lnSpc>
              <a:spcBef>
                <a:spcPts val="0"/>
              </a:spcBef>
              <a:spcAft>
                <a:spcPts val="0"/>
              </a:spcAft>
              <a:buClrTx/>
              <a:buSzTx/>
              <a:buFontTx/>
              <a:buNone/>
              <a:tabLst/>
              <a:defRPr/>
            </a:pPr>
            <a:r>
              <a:rPr kumimoji="0" lang="en-US" sz="1250" b="0" i="0" u="none" strike="noStrike" kern="1200" cap="none" spc="0" normalizeH="0" baseline="0" noProof="0" dirty="0">
                <a:ln>
                  <a:noFill/>
                </a:ln>
                <a:solidFill>
                  <a:srgbClr val="3D3838"/>
                </a:solidFill>
                <a:effectLst/>
                <a:uLnTx/>
                <a:uFillTx/>
                <a:latin typeface="Source Sans 3" pitchFamily="34" charset="0"/>
                <a:ea typeface="Source Sans 3" pitchFamily="34" charset="-122"/>
                <a:cs typeface="Source Sans 3" pitchFamily="34" charset="-120"/>
              </a:rPr>
              <a:t>Cloud-to-device control messages and configuration updates</a:t>
            </a:r>
            <a:endParaRPr kumimoji="0" lang="en-US" sz="12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0" name="Text 14"/>
          <p:cNvSpPr/>
          <p:nvPr/>
        </p:nvSpPr>
        <p:spPr>
          <a:xfrm>
            <a:off x="863798" y="4754761"/>
            <a:ext cx="2187773" cy="273487"/>
          </a:xfrm>
          <a:prstGeom prst="rect">
            <a:avLst/>
          </a:prstGeom>
          <a:noFill/>
          <a:ln/>
        </p:spPr>
        <p:txBody>
          <a:bodyPr wrap="none" lIns="0" tIns="0" rIns="0" bIns="0" rtlCol="0" anchor="t"/>
          <a:lstStyle/>
          <a:p>
            <a:pPr marL="0" marR="0" lvl="0" indent="0" algn="l" defTabSz="914400" rtl="0" eaLnBrk="1" fontAlgn="auto" latinLnBrk="0" hangingPunct="1">
              <a:lnSpc>
                <a:spcPts val="2150"/>
              </a:lnSpc>
              <a:spcBef>
                <a:spcPts val="0"/>
              </a:spcBef>
              <a:spcAft>
                <a:spcPts val="0"/>
              </a:spcAft>
              <a:buClrTx/>
              <a:buSzTx/>
              <a:buFontTx/>
              <a:buNone/>
              <a:tabLst/>
              <a:defRPr/>
            </a:pPr>
            <a:r>
              <a:rPr kumimoji="0" lang="en-US" sz="1700" b="1"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rPr>
              <a:t>Storage Structure</a:t>
            </a:r>
            <a:endParaRPr kumimoji="0" lang="en-US" sz="17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1" name="Shape 15"/>
          <p:cNvSpPr/>
          <p:nvPr/>
        </p:nvSpPr>
        <p:spPr>
          <a:xfrm>
            <a:off x="863798" y="5268873"/>
            <a:ext cx="12902803" cy="2166461"/>
          </a:xfrm>
          <a:prstGeom prst="roundRect">
            <a:avLst>
              <a:gd name="adj" fmla="val 1111"/>
            </a:avLst>
          </a:prstGeom>
          <a:solidFill>
            <a:srgbClr val="F2F2F2"/>
          </a:solidFill>
          <a:ln/>
        </p:spPr>
      </p:sp>
      <p:sp>
        <p:nvSpPr>
          <p:cNvPr id="22" name="Shape 16"/>
          <p:cNvSpPr/>
          <p:nvPr/>
        </p:nvSpPr>
        <p:spPr>
          <a:xfrm>
            <a:off x="855821" y="5268873"/>
            <a:ext cx="12918758" cy="2166461"/>
          </a:xfrm>
          <a:prstGeom prst="roundRect">
            <a:avLst>
              <a:gd name="adj" fmla="val 1111"/>
            </a:avLst>
          </a:prstGeom>
          <a:solidFill>
            <a:srgbClr val="F2F2F2"/>
          </a:solidFill>
          <a:ln/>
        </p:spPr>
      </p:sp>
      <p:sp>
        <p:nvSpPr>
          <p:cNvPr id="23" name="Text 17"/>
          <p:cNvSpPr/>
          <p:nvPr/>
        </p:nvSpPr>
        <p:spPr>
          <a:xfrm>
            <a:off x="1016198" y="5389126"/>
            <a:ext cx="12598003" cy="1925955"/>
          </a:xfrm>
          <a:prstGeom prst="rect">
            <a:avLst/>
          </a:prstGeom>
          <a:noFill/>
          <a:ln/>
        </p:spPr>
        <p:txBody>
          <a:bodyPr wrap="square" lIns="0" tIns="0" rIns="0" bIns="0" rtlCol="0" anchor="t"/>
          <a:lstStyle/>
          <a:p>
            <a:pPr marL="0" marR="0" lvl="0" indent="0" algn="l" defTabSz="914400" rtl="0" eaLnBrk="1" fontAlgn="auto" latinLnBrk="0" hangingPunct="1">
              <a:lnSpc>
                <a:spcPts val="1850"/>
              </a:lnSpc>
              <a:spcBef>
                <a:spcPts val="0"/>
              </a:spcBef>
              <a:spcAft>
                <a:spcPts val="0"/>
              </a:spcAft>
              <a:buClrTx/>
              <a:buSzTx/>
              <a:buFontTx/>
              <a:buNone/>
              <a:tabLst/>
              <a:defRPr/>
            </a:pPr>
            <a:r>
              <a:rPr kumimoji="0" lang="en-US" sz="1250" b="0" i="0" u="none" strike="noStrike" kern="1200" cap="none" spc="0" normalizeH="0" baseline="0" noProof="0" dirty="0">
                <a:ln>
                  <a:noFill/>
                </a:ln>
                <a:solidFill>
                  <a:srgbClr val="3D3838"/>
                </a:solidFill>
                <a:effectLst/>
                <a:highlight>
                  <a:srgbClr val="F2F2F2"/>
                </a:highlight>
                <a:uLnTx/>
                <a:uFillTx/>
                <a:latin typeface="Consolas" pitchFamily="34" charset="0"/>
                <a:ea typeface="Consolas" pitchFamily="34" charset="-122"/>
                <a:cs typeface="Consolas" pitchFamily="34" charset="-120"/>
              </a:rPr>
              <a:t>s3://my-driving-data-lake/</a:t>
            </a:r>
            <a:endParaRPr kumimoji="0" lang="en-US" sz="125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ts val="1850"/>
              </a:lnSpc>
              <a:spcBef>
                <a:spcPts val="0"/>
              </a:spcBef>
              <a:spcAft>
                <a:spcPts val="0"/>
              </a:spcAft>
              <a:buClrTx/>
              <a:buSzTx/>
              <a:buFontTx/>
              <a:buNone/>
              <a:tabLst/>
              <a:defRPr/>
            </a:pPr>
            <a:r>
              <a:rPr kumimoji="0" lang="en-US" sz="1250" b="0" i="0" u="none" strike="noStrike" kern="1200" cap="none" spc="0" normalizeH="0" baseline="0" noProof="0" dirty="0">
                <a:ln>
                  <a:noFill/>
                </a:ln>
                <a:solidFill>
                  <a:srgbClr val="3D3838"/>
                </a:solidFill>
                <a:effectLst/>
                <a:highlight>
                  <a:srgbClr val="F2F2F2"/>
                </a:highlight>
                <a:uLnTx/>
                <a:uFillTx/>
                <a:latin typeface="Consolas" pitchFamily="34" charset="0"/>
                <a:ea typeface="Consolas" pitchFamily="34" charset="-122"/>
                <a:cs typeface="Consolas" pitchFamily="34" charset="-120"/>
              </a:rPr>
              <a:t>└── raw/</a:t>
            </a:r>
            <a:endParaRPr kumimoji="0" lang="en-US" sz="125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ts val="1850"/>
              </a:lnSpc>
              <a:spcBef>
                <a:spcPts val="0"/>
              </a:spcBef>
              <a:spcAft>
                <a:spcPts val="0"/>
              </a:spcAft>
              <a:buClrTx/>
              <a:buSzTx/>
              <a:buFontTx/>
              <a:buNone/>
              <a:tabLst/>
              <a:defRPr/>
            </a:pPr>
            <a:r>
              <a:rPr kumimoji="0" lang="en-US" sz="1250" b="0" i="0" u="none" strike="noStrike" kern="1200" cap="none" spc="0" normalizeH="0" baseline="0" noProof="0" dirty="0">
                <a:ln>
                  <a:noFill/>
                </a:ln>
                <a:solidFill>
                  <a:srgbClr val="3D3838"/>
                </a:solidFill>
                <a:effectLst/>
                <a:highlight>
                  <a:srgbClr val="F2F2F2"/>
                </a:highlight>
                <a:uLnTx/>
                <a:uFillTx/>
                <a:latin typeface="Consolas" pitchFamily="34" charset="0"/>
                <a:ea typeface="Consolas" pitchFamily="34" charset="-122"/>
                <a:cs typeface="Consolas" pitchFamily="34" charset="-120"/>
              </a:rPr>
              <a:t> └── source=edge/</a:t>
            </a:r>
            <a:endParaRPr kumimoji="0" lang="en-US" sz="125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ts val="1850"/>
              </a:lnSpc>
              <a:spcBef>
                <a:spcPts val="0"/>
              </a:spcBef>
              <a:spcAft>
                <a:spcPts val="0"/>
              </a:spcAft>
              <a:buClrTx/>
              <a:buSzTx/>
              <a:buFontTx/>
              <a:buNone/>
              <a:tabLst/>
              <a:defRPr/>
            </a:pPr>
            <a:r>
              <a:rPr kumimoji="0" lang="en-US" sz="1250" b="0" i="0" u="none" strike="noStrike" kern="1200" cap="none" spc="0" normalizeH="0" baseline="0" noProof="0" dirty="0">
                <a:ln>
                  <a:noFill/>
                </a:ln>
                <a:solidFill>
                  <a:srgbClr val="3D3838"/>
                </a:solidFill>
                <a:effectLst/>
                <a:highlight>
                  <a:srgbClr val="F2F2F2"/>
                </a:highlight>
                <a:uLnTx/>
                <a:uFillTx/>
                <a:latin typeface="Consolas" pitchFamily="34" charset="0"/>
                <a:ea typeface="Consolas" pitchFamily="34" charset="-122"/>
                <a:cs typeface="Consolas" pitchFamily="34" charset="-120"/>
              </a:rPr>
              <a:t> └── device=my_local_gateway_01/</a:t>
            </a:r>
            <a:endParaRPr kumimoji="0" lang="en-US" sz="125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ts val="1850"/>
              </a:lnSpc>
              <a:spcBef>
                <a:spcPts val="0"/>
              </a:spcBef>
              <a:spcAft>
                <a:spcPts val="0"/>
              </a:spcAft>
              <a:buClrTx/>
              <a:buSzTx/>
              <a:buFontTx/>
              <a:buNone/>
              <a:tabLst/>
              <a:defRPr/>
            </a:pPr>
            <a:r>
              <a:rPr kumimoji="0" lang="en-US" sz="1250" b="0" i="0" u="none" strike="noStrike" kern="1200" cap="none" spc="0" normalizeH="0" baseline="0" noProof="0" dirty="0">
                <a:ln>
                  <a:noFill/>
                </a:ln>
                <a:solidFill>
                  <a:srgbClr val="3D3838"/>
                </a:solidFill>
                <a:effectLst/>
                <a:highlight>
                  <a:srgbClr val="F2F2F2"/>
                </a:highlight>
                <a:uLnTx/>
                <a:uFillTx/>
                <a:latin typeface="Consolas" pitchFamily="34" charset="0"/>
                <a:ea typeface="Consolas" pitchFamily="34" charset="-122"/>
                <a:cs typeface="Consolas" pitchFamily="34" charset="-120"/>
              </a:rPr>
              <a:t> ├── images/</a:t>
            </a:r>
            <a:endParaRPr kumimoji="0" lang="en-US" sz="125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ts val="1850"/>
              </a:lnSpc>
              <a:spcBef>
                <a:spcPts val="0"/>
              </a:spcBef>
              <a:spcAft>
                <a:spcPts val="0"/>
              </a:spcAft>
              <a:buClrTx/>
              <a:buSzTx/>
              <a:buFontTx/>
              <a:buNone/>
              <a:tabLst/>
              <a:defRPr/>
            </a:pPr>
            <a:r>
              <a:rPr kumimoji="0" lang="en-US" sz="1250" b="0" i="0" u="none" strike="noStrike" kern="1200" cap="none" spc="0" normalizeH="0" baseline="0" noProof="0" dirty="0">
                <a:ln>
                  <a:noFill/>
                </a:ln>
                <a:solidFill>
                  <a:srgbClr val="3D3838"/>
                </a:solidFill>
                <a:effectLst/>
                <a:highlight>
                  <a:srgbClr val="F2F2F2"/>
                </a:highlight>
                <a:uLnTx/>
                <a:uFillTx/>
                <a:latin typeface="Consolas" pitchFamily="34" charset="0"/>
                <a:ea typeface="Consolas" pitchFamily="34" charset="-122"/>
                <a:cs typeface="Consolas" pitchFamily="34" charset="-120"/>
              </a:rPr>
              <a:t> ├── csv/</a:t>
            </a:r>
            <a:endParaRPr kumimoji="0" lang="en-US" sz="125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ts val="1850"/>
              </a:lnSpc>
              <a:spcBef>
                <a:spcPts val="0"/>
              </a:spcBef>
              <a:spcAft>
                <a:spcPts val="0"/>
              </a:spcAft>
              <a:buClrTx/>
              <a:buSzTx/>
              <a:buFontTx/>
              <a:buNone/>
              <a:tabLst/>
              <a:defRPr/>
            </a:pPr>
            <a:r>
              <a:rPr kumimoji="0" lang="en-US" sz="1250" b="0" i="0" u="none" strike="noStrike" kern="1200" cap="none" spc="0" normalizeH="0" baseline="0" noProof="0" dirty="0">
                <a:ln>
                  <a:noFill/>
                </a:ln>
                <a:solidFill>
                  <a:srgbClr val="3D3838"/>
                </a:solidFill>
                <a:effectLst/>
                <a:highlight>
                  <a:srgbClr val="F2F2F2"/>
                </a:highlight>
                <a:uLnTx/>
                <a:uFillTx/>
                <a:latin typeface="Consolas" pitchFamily="34" charset="0"/>
                <a:ea typeface="Consolas" pitchFamily="34" charset="-122"/>
                <a:cs typeface="Consolas" pitchFamily="34" charset="-120"/>
              </a:rPr>
              <a:t> ├── uplink/</a:t>
            </a:r>
            <a:endParaRPr kumimoji="0" lang="en-US" sz="125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ts val="1850"/>
              </a:lnSpc>
              <a:spcBef>
                <a:spcPts val="0"/>
              </a:spcBef>
              <a:spcAft>
                <a:spcPts val="0"/>
              </a:spcAft>
              <a:buClrTx/>
              <a:buSzTx/>
              <a:buFontTx/>
              <a:buNone/>
              <a:tabLst/>
              <a:defRPr/>
            </a:pPr>
            <a:r>
              <a:rPr kumimoji="0" lang="en-US" sz="1250" b="0" i="0" u="none" strike="noStrike" kern="1200" cap="none" spc="0" normalizeH="0" baseline="0" noProof="0" dirty="0">
                <a:ln>
                  <a:noFill/>
                </a:ln>
                <a:solidFill>
                  <a:srgbClr val="3D3838"/>
                </a:solidFill>
                <a:effectLst/>
                <a:highlight>
                  <a:srgbClr val="F2F2F2"/>
                </a:highlight>
                <a:uLnTx/>
                <a:uFillTx/>
                <a:latin typeface="Consolas" pitchFamily="34" charset="0"/>
                <a:ea typeface="Consolas" pitchFamily="34" charset="-122"/>
                <a:cs typeface="Consolas" pitchFamily="34" charset="-120"/>
              </a:rPr>
              <a:t> └── downlink/</a:t>
            </a:r>
            <a:endParaRPr kumimoji="0" lang="en-US" sz="12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890087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863798" y="2114193"/>
            <a:ext cx="7231737" cy="701278"/>
          </a:xfrm>
          <a:prstGeom prst="rect">
            <a:avLst/>
          </a:prstGeom>
          <a:noFill/>
          <a:ln/>
        </p:spPr>
        <p:txBody>
          <a:bodyPr wrap="none" lIns="0" tIns="0" rIns="0" bIns="0" rtlCol="0" anchor="t"/>
          <a:lstStyle/>
          <a:p>
            <a:pPr marL="0" marR="0" lvl="0" indent="0" algn="l" defTabSz="914400" rtl="0" eaLnBrk="1" fontAlgn="auto" latinLnBrk="0" hangingPunct="1">
              <a:lnSpc>
                <a:spcPts val="5500"/>
              </a:lnSpc>
              <a:spcBef>
                <a:spcPts val="0"/>
              </a:spcBef>
              <a:spcAft>
                <a:spcPts val="0"/>
              </a:spcAft>
              <a:buClrTx/>
              <a:buSzTx/>
              <a:buFontTx/>
              <a:buNone/>
              <a:tabLst/>
              <a:defRPr/>
            </a:pPr>
            <a:r>
              <a:rPr kumimoji="0" lang="en-US" sz="4400" b="1"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rPr>
              <a:t>Batch Ingestion Pipeline</a:t>
            </a:r>
            <a:endParaRPr kumimoji="0" lang="en-US" sz="4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Text 1"/>
          <p:cNvSpPr/>
          <p:nvPr/>
        </p:nvSpPr>
        <p:spPr>
          <a:xfrm>
            <a:off x="863798" y="2914174"/>
            <a:ext cx="3365778" cy="420648"/>
          </a:xfrm>
          <a:prstGeom prst="rect">
            <a:avLst/>
          </a:prstGeom>
          <a:noFill/>
          <a:ln/>
        </p:spPr>
        <p:txBody>
          <a:bodyPr wrap="none" lIns="0" tIns="0" rIns="0" bIns="0" rtlCol="0" anchor="t"/>
          <a:lstStyle/>
          <a:p>
            <a:pPr marL="0" marR="0" lvl="0" indent="0" algn="l" defTabSz="914400" rtl="0" eaLnBrk="1" fontAlgn="auto" latinLnBrk="0" hangingPunct="1">
              <a:lnSpc>
                <a:spcPts val="3300"/>
              </a:lnSpc>
              <a:spcBef>
                <a:spcPts val="0"/>
              </a:spcBef>
              <a:spcAft>
                <a:spcPts val="0"/>
              </a:spcAft>
              <a:buClrTx/>
              <a:buSzTx/>
              <a:buFontTx/>
              <a:buNone/>
              <a:tabLst/>
              <a:defRPr/>
            </a:pPr>
            <a:r>
              <a:rPr kumimoji="0" lang="en-US" sz="2650" b="1"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rPr>
              <a:t>Pipeline Execution</a:t>
            </a:r>
            <a:endParaRPr kumimoji="0" lang="en-US" sz="26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 name="Text 2"/>
          <p:cNvSpPr/>
          <p:nvPr/>
        </p:nvSpPr>
        <p:spPr>
          <a:xfrm>
            <a:off x="863798" y="3704987"/>
            <a:ext cx="12902803" cy="370165"/>
          </a:xfrm>
          <a:prstGeom prst="rect">
            <a:avLst/>
          </a:prstGeom>
          <a:noFill/>
          <a:ln/>
        </p:spPr>
        <p:txBody>
          <a:bodyPr wrap="none" lIns="0" tIns="0" rIns="0" bIns="0" rtlCol="0" anchor="t"/>
          <a:lstStyle/>
          <a:p>
            <a:pPr marL="0" marR="0" lvl="0" indent="0" algn="l" defTabSz="914400" rtl="0" eaLnBrk="1" fontAlgn="auto" latinLnBrk="0" hangingPunct="1">
              <a:lnSpc>
                <a:spcPts val="2900"/>
              </a:lnSpc>
              <a:spcBef>
                <a:spcPts val="0"/>
              </a:spcBef>
              <a:spcAft>
                <a:spcPts val="0"/>
              </a:spcAft>
              <a:buClrTx/>
              <a:buSzTx/>
              <a:buFontTx/>
              <a:buNone/>
              <a:tabLst/>
              <a:defRPr/>
            </a:pPr>
            <a:r>
              <a:rPr kumimoji="0" lang="en-US" sz="1900" b="0" i="0" u="none" strike="noStrike" kern="1200" cap="none" spc="0" normalizeH="0" baseline="0" noProof="0" dirty="0">
                <a:ln>
                  <a:noFill/>
                </a:ln>
                <a:solidFill>
                  <a:srgbClr val="3D3838"/>
                </a:solidFill>
                <a:effectLst/>
                <a:uLnTx/>
                <a:uFillTx/>
                <a:latin typeface="Source Sans 3" pitchFamily="34" charset="0"/>
                <a:ea typeface="Source Sans 3" pitchFamily="34" charset="-122"/>
                <a:cs typeface="Source Sans 3" pitchFamily="34" charset="-120"/>
              </a:rPr>
              <a:t>Our edge-based ingestion pipeline operates autonomously to ensure reliable data transfer:</a:t>
            </a:r>
            <a:endParaRPr kumimoji="0" lang="en-US" sz="19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Text 3"/>
          <p:cNvSpPr/>
          <p:nvPr/>
        </p:nvSpPr>
        <p:spPr>
          <a:xfrm>
            <a:off x="863798" y="4352806"/>
            <a:ext cx="12902803" cy="370165"/>
          </a:xfrm>
          <a:prstGeom prst="rect">
            <a:avLst/>
          </a:prstGeom>
          <a:noFill/>
          <a:ln/>
        </p:spPr>
        <p:txBody>
          <a:bodyPr wrap="none" lIns="0" tIns="0" rIns="0" bIns="0" rtlCol="0" anchor="t"/>
          <a:lstStyle/>
          <a:p>
            <a:pPr marL="342900" marR="0" lvl="0" indent="-342900" algn="l" defTabSz="914400" rtl="0" eaLnBrk="1" fontAlgn="auto" latinLnBrk="0" hangingPunct="1">
              <a:lnSpc>
                <a:spcPts val="2900"/>
              </a:lnSpc>
              <a:spcBef>
                <a:spcPts val="0"/>
              </a:spcBef>
              <a:spcAft>
                <a:spcPts val="0"/>
              </a:spcAft>
              <a:buClrTx/>
              <a:buSzPct val="100000"/>
              <a:buFontTx/>
              <a:buChar char="•"/>
              <a:tabLst/>
              <a:defRPr/>
            </a:pPr>
            <a:r>
              <a:rPr kumimoji="0" lang="en-US" sz="1900" b="0" i="0" u="none" strike="noStrike" kern="1200" cap="none" spc="0" normalizeH="0" baseline="0" noProof="0" dirty="0">
                <a:ln>
                  <a:noFill/>
                </a:ln>
                <a:solidFill>
                  <a:srgbClr val="3D3838"/>
                </a:solidFill>
                <a:effectLst/>
                <a:uLnTx/>
                <a:uFillTx/>
                <a:latin typeface="Source Sans 3" pitchFamily="34" charset="0"/>
                <a:ea typeface="Source Sans 3" pitchFamily="34" charset="-122"/>
                <a:cs typeface="Source Sans 3" pitchFamily="34" charset="-120"/>
              </a:rPr>
              <a:t>Runs directly on the edge device</a:t>
            </a:r>
            <a:endParaRPr kumimoji="0" lang="en-US" sz="19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Text 4"/>
          <p:cNvSpPr/>
          <p:nvPr/>
        </p:nvSpPr>
        <p:spPr>
          <a:xfrm>
            <a:off x="863798" y="4809292"/>
            <a:ext cx="12902803" cy="370165"/>
          </a:xfrm>
          <a:prstGeom prst="rect">
            <a:avLst/>
          </a:prstGeom>
          <a:noFill/>
          <a:ln/>
        </p:spPr>
        <p:txBody>
          <a:bodyPr wrap="none" lIns="0" tIns="0" rIns="0" bIns="0" rtlCol="0" anchor="t"/>
          <a:lstStyle/>
          <a:p>
            <a:pPr marL="342900" marR="0" lvl="0" indent="-342900" algn="l" defTabSz="914400" rtl="0" eaLnBrk="1" fontAlgn="auto" latinLnBrk="0" hangingPunct="1">
              <a:lnSpc>
                <a:spcPts val="2900"/>
              </a:lnSpc>
              <a:spcBef>
                <a:spcPts val="0"/>
              </a:spcBef>
              <a:spcAft>
                <a:spcPts val="0"/>
              </a:spcAft>
              <a:buClrTx/>
              <a:buSzPct val="100000"/>
              <a:buFontTx/>
              <a:buChar char="•"/>
              <a:tabLst/>
              <a:defRPr/>
            </a:pPr>
            <a:r>
              <a:rPr kumimoji="0" lang="en-US" sz="1900" b="0" i="0" u="none" strike="noStrike" kern="1200" cap="none" spc="0" normalizeH="0" baseline="0" noProof="0" dirty="0">
                <a:ln>
                  <a:noFill/>
                </a:ln>
                <a:solidFill>
                  <a:srgbClr val="3D3838"/>
                </a:solidFill>
                <a:effectLst/>
                <a:uLnTx/>
                <a:uFillTx/>
                <a:latin typeface="Source Sans 3" pitchFamily="34" charset="0"/>
                <a:ea typeface="Source Sans 3" pitchFamily="34" charset="-122"/>
                <a:cs typeface="Source Sans 3" pitchFamily="34" charset="-120"/>
              </a:rPr>
              <a:t>Scheduled using OS-level task scheduler (cron/Task Scheduler)</a:t>
            </a:r>
            <a:endParaRPr kumimoji="0" lang="en-US" sz="19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Text 5"/>
          <p:cNvSpPr/>
          <p:nvPr/>
        </p:nvSpPr>
        <p:spPr>
          <a:xfrm>
            <a:off x="863798" y="5265777"/>
            <a:ext cx="12902803" cy="393025"/>
          </a:xfrm>
          <a:prstGeom prst="rect">
            <a:avLst/>
          </a:prstGeom>
          <a:noFill/>
          <a:ln/>
        </p:spPr>
        <p:txBody>
          <a:bodyPr wrap="none" lIns="0" tIns="0" rIns="0" bIns="0" rtlCol="0" anchor="t"/>
          <a:lstStyle/>
          <a:p>
            <a:pPr marL="342900" marR="0" lvl="0" indent="-342900" algn="l" defTabSz="914400" rtl="0" eaLnBrk="1" fontAlgn="auto" latinLnBrk="0" hangingPunct="1">
              <a:lnSpc>
                <a:spcPts val="2900"/>
              </a:lnSpc>
              <a:spcBef>
                <a:spcPts val="0"/>
              </a:spcBef>
              <a:spcAft>
                <a:spcPts val="0"/>
              </a:spcAft>
              <a:buClrTx/>
              <a:buSzPct val="100000"/>
              <a:buFontTx/>
              <a:buChar char="•"/>
              <a:tabLst/>
              <a:defRPr/>
            </a:pPr>
            <a:r>
              <a:rPr kumimoji="0" lang="en-US" sz="1900" b="0" i="0" u="none" strike="noStrike" kern="1200" cap="none" spc="0" normalizeH="0" baseline="0" noProof="0" dirty="0">
                <a:ln>
                  <a:noFill/>
                </a:ln>
                <a:solidFill>
                  <a:srgbClr val="3D3838"/>
                </a:solidFill>
                <a:effectLst/>
                <a:uLnTx/>
                <a:uFillTx/>
                <a:latin typeface="Source Sans 3" pitchFamily="34" charset="0"/>
                <a:ea typeface="Source Sans 3" pitchFamily="34" charset="-122"/>
                <a:cs typeface="Source Sans 3" pitchFamily="34" charset="-120"/>
              </a:rPr>
              <a:t>Leverages AWS CLI </a:t>
            </a:r>
            <a:r>
              <a:rPr kumimoji="0" lang="en-US" sz="1900" b="0" i="0" u="none" strike="noStrike" kern="1200" cap="none" spc="0" normalizeH="0" baseline="0" noProof="0" dirty="0">
                <a:ln>
                  <a:noFill/>
                </a:ln>
                <a:solidFill>
                  <a:srgbClr val="3D3838"/>
                </a:solidFill>
                <a:effectLst/>
                <a:highlight>
                  <a:srgbClr val="F2F2F2"/>
                </a:highlight>
                <a:uLnTx/>
                <a:uFillTx/>
                <a:latin typeface="Consolas" pitchFamily="34" charset="0"/>
                <a:ea typeface="Consolas" pitchFamily="34" charset="-122"/>
                <a:cs typeface="Consolas" pitchFamily="34" charset="-120"/>
              </a:rPr>
              <a:t>aws s3 sync</a:t>
            </a:r>
            <a:r>
              <a:rPr kumimoji="0" lang="en-US" sz="1900" b="0" i="0" u="none" strike="noStrike" kern="1200" cap="none" spc="0" normalizeH="0" baseline="0" noProof="0" dirty="0">
                <a:ln>
                  <a:noFill/>
                </a:ln>
                <a:solidFill>
                  <a:srgbClr val="3D3838"/>
                </a:solidFill>
                <a:effectLst/>
                <a:uLnTx/>
                <a:uFillTx/>
                <a:latin typeface="Source Sans 3" pitchFamily="34" charset="0"/>
                <a:ea typeface="Source Sans 3" pitchFamily="34" charset="-122"/>
                <a:cs typeface="Source Sans 3" pitchFamily="34" charset="-120"/>
              </a:rPr>
              <a:t> command</a:t>
            </a:r>
            <a:endParaRPr kumimoji="0" lang="en-US" sz="19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6"/>
          <p:cNvSpPr/>
          <p:nvPr/>
        </p:nvSpPr>
        <p:spPr>
          <a:xfrm>
            <a:off x="863798" y="5745123"/>
            <a:ext cx="12902803" cy="370165"/>
          </a:xfrm>
          <a:prstGeom prst="rect">
            <a:avLst/>
          </a:prstGeom>
          <a:noFill/>
          <a:ln/>
        </p:spPr>
        <p:txBody>
          <a:bodyPr wrap="none" lIns="0" tIns="0" rIns="0" bIns="0" rtlCol="0" anchor="t"/>
          <a:lstStyle/>
          <a:p>
            <a:pPr marL="342900" marR="0" lvl="0" indent="-342900" algn="l" defTabSz="914400" rtl="0" eaLnBrk="1" fontAlgn="auto" latinLnBrk="0" hangingPunct="1">
              <a:lnSpc>
                <a:spcPts val="2900"/>
              </a:lnSpc>
              <a:spcBef>
                <a:spcPts val="0"/>
              </a:spcBef>
              <a:spcAft>
                <a:spcPts val="0"/>
              </a:spcAft>
              <a:buClrTx/>
              <a:buSzPct val="100000"/>
              <a:buFontTx/>
              <a:buChar char="•"/>
              <a:tabLst/>
              <a:defRPr/>
            </a:pPr>
            <a:r>
              <a:rPr kumimoji="0" lang="en-US" sz="1900" b="0" i="0" u="none" strike="noStrike" kern="1200" cap="none" spc="0" normalizeH="0" baseline="0" noProof="0" dirty="0">
                <a:ln>
                  <a:noFill/>
                </a:ln>
                <a:solidFill>
                  <a:srgbClr val="3D3838"/>
                </a:solidFill>
                <a:effectLst/>
                <a:uLnTx/>
                <a:uFillTx/>
                <a:latin typeface="Source Sans 3" pitchFamily="34" charset="0"/>
                <a:ea typeface="Source Sans 3" pitchFamily="34" charset="-122"/>
                <a:cs typeface="Source Sans 3" pitchFamily="34" charset="-120"/>
              </a:rPr>
              <a:t>Intelligently detects and uploads only new or modified files</a:t>
            </a:r>
            <a:endParaRPr kumimoji="0" lang="en-US" sz="19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602141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863798" y="915233"/>
            <a:ext cx="8138874" cy="631031"/>
          </a:xfrm>
          <a:prstGeom prst="rect">
            <a:avLst/>
          </a:prstGeom>
          <a:noFill/>
          <a:ln/>
        </p:spPr>
        <p:txBody>
          <a:bodyPr wrap="none" lIns="0" tIns="0" rIns="0" bIns="0" rtlCol="0" anchor="t"/>
          <a:lstStyle/>
          <a:p>
            <a:pPr marL="0" marR="0" lvl="0" indent="0" algn="l" defTabSz="914400" rtl="0" eaLnBrk="1" fontAlgn="auto" latinLnBrk="0" hangingPunct="1">
              <a:lnSpc>
                <a:spcPts val="4950"/>
              </a:lnSpc>
              <a:spcBef>
                <a:spcPts val="0"/>
              </a:spcBef>
              <a:spcAft>
                <a:spcPts val="0"/>
              </a:spcAft>
              <a:buClrTx/>
              <a:buSzTx/>
              <a:buFontTx/>
              <a:buNone/>
              <a:tabLst/>
              <a:defRPr/>
            </a:pPr>
            <a:r>
              <a:rPr kumimoji="0" lang="en-US" sz="3950" b="1"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rPr>
              <a:t>Storage Scalability &amp; Durability</a:t>
            </a:r>
            <a:endParaRPr kumimoji="0" lang="en-US" sz="39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Text 1"/>
          <p:cNvSpPr/>
          <p:nvPr/>
        </p:nvSpPr>
        <p:spPr>
          <a:xfrm>
            <a:off x="863798" y="1635085"/>
            <a:ext cx="3176230" cy="378619"/>
          </a:xfrm>
          <a:prstGeom prst="rect">
            <a:avLst/>
          </a:prstGeom>
          <a:noFill/>
          <a:ln/>
        </p:spPr>
        <p:txBody>
          <a:bodyPr wrap="none" lIns="0" tIns="0" rIns="0" bIns="0" rtlCol="0" anchor="t"/>
          <a:lstStyle/>
          <a:p>
            <a:pPr marL="0" marR="0" lvl="0" indent="0" algn="l" defTabSz="914400" rtl="0" eaLnBrk="1" fontAlgn="auto" latinLnBrk="0" hangingPunct="1">
              <a:lnSpc>
                <a:spcPts val="2950"/>
              </a:lnSpc>
              <a:spcBef>
                <a:spcPts val="0"/>
              </a:spcBef>
              <a:spcAft>
                <a:spcPts val="0"/>
              </a:spcAft>
              <a:buClrTx/>
              <a:buSzTx/>
              <a:buFontTx/>
              <a:buNone/>
              <a:tabLst/>
              <a:defRPr/>
            </a:pPr>
            <a:r>
              <a:rPr kumimoji="0" lang="en-US" sz="2350" b="1"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rPr>
              <a:t>Amazon S3 Benefits</a:t>
            </a:r>
            <a:endParaRPr kumimoji="0" lang="en-US" sz="23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 name="Shape 2"/>
          <p:cNvSpPr/>
          <p:nvPr/>
        </p:nvSpPr>
        <p:spPr>
          <a:xfrm>
            <a:off x="863798" y="2346841"/>
            <a:ext cx="6340316" cy="1620322"/>
          </a:xfrm>
          <a:prstGeom prst="roundRect">
            <a:avLst>
              <a:gd name="adj" fmla="val 9029"/>
            </a:avLst>
          </a:prstGeom>
          <a:solidFill>
            <a:srgbClr val="FFFFFF"/>
          </a:solidFill>
          <a:ln w="30480">
            <a:solidFill>
              <a:srgbClr val="FD505F"/>
            </a:solidFill>
            <a:prstDash val="solid"/>
          </a:ln>
        </p:spPr>
      </p:sp>
      <p:sp>
        <p:nvSpPr>
          <p:cNvPr id="5" name="Shape 3"/>
          <p:cNvSpPr/>
          <p:nvPr/>
        </p:nvSpPr>
        <p:spPr>
          <a:xfrm>
            <a:off x="833318" y="2346841"/>
            <a:ext cx="121920" cy="1620322"/>
          </a:xfrm>
          <a:prstGeom prst="roundRect">
            <a:avLst>
              <a:gd name="adj" fmla="val 27331"/>
            </a:avLst>
          </a:prstGeom>
          <a:solidFill>
            <a:srgbClr val="FD505F"/>
          </a:solidFill>
          <a:ln/>
        </p:spPr>
      </p:sp>
      <p:sp>
        <p:nvSpPr>
          <p:cNvPr id="6" name="Text 4"/>
          <p:cNvSpPr/>
          <p:nvPr/>
        </p:nvSpPr>
        <p:spPr>
          <a:xfrm>
            <a:off x="1207770" y="2599373"/>
            <a:ext cx="2524363" cy="315516"/>
          </a:xfrm>
          <a:prstGeom prst="rect">
            <a:avLst/>
          </a:prstGeom>
          <a:noFill/>
          <a:ln/>
        </p:spPr>
        <p:txBody>
          <a:bodyPr wrap="none" lIns="0" tIns="0" rIns="0" bIns="0" rtlCol="0" anchor="t"/>
          <a:lstStyle/>
          <a:p>
            <a:pPr marL="0" marR="0" lvl="0" indent="0" algn="l" defTabSz="914400" rtl="0" eaLnBrk="1" fontAlgn="auto" latinLnBrk="0" hangingPunct="1">
              <a:lnSpc>
                <a:spcPts val="2450"/>
              </a:lnSpc>
              <a:spcBef>
                <a:spcPts val="0"/>
              </a:spcBef>
              <a:spcAft>
                <a:spcPts val="0"/>
              </a:spcAft>
              <a:buClrTx/>
              <a:buSzTx/>
              <a:buFontTx/>
              <a:buNone/>
              <a:tabLst/>
              <a:defRPr/>
            </a:pPr>
            <a:r>
              <a:rPr kumimoji="0" lang="en-US" sz="1950" b="1" i="0" u="none" strike="noStrike" kern="1200" cap="none" spc="0" normalizeH="0" baseline="0" noProof="0" dirty="0">
                <a:ln>
                  <a:noFill/>
                </a:ln>
                <a:solidFill>
                  <a:srgbClr val="3D3838"/>
                </a:solidFill>
                <a:effectLst/>
                <a:uLnTx/>
                <a:uFillTx/>
                <a:latin typeface="Calibri" panose="020F0502020204030204" pitchFamily="34" charset="0"/>
                <a:ea typeface="Calibri" panose="020F0502020204030204" pitchFamily="34" charset="0"/>
                <a:cs typeface="Calibri" panose="020F0502020204030204" pitchFamily="34" charset="0"/>
              </a:rPr>
              <a:t>Unlimited Capacity</a:t>
            </a:r>
            <a:endParaRPr kumimoji="0" lang="en-US" sz="19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Text 5"/>
          <p:cNvSpPr/>
          <p:nvPr/>
        </p:nvSpPr>
        <p:spPr>
          <a:xfrm>
            <a:off x="1207770" y="3048119"/>
            <a:ext cx="5743813" cy="666512"/>
          </a:xfrm>
          <a:prstGeom prst="rect">
            <a:avLst/>
          </a:prstGeom>
          <a:noFill/>
          <a:ln/>
        </p:spPr>
        <p:txBody>
          <a:bodyPr wrap="square" lIns="0" tIns="0" rIns="0" bIns="0" rtlCol="0" anchor="t"/>
          <a:lstStyle/>
          <a:p>
            <a:pPr marL="0" marR="0" lvl="0" indent="0" algn="l" defTabSz="914400" rtl="0" eaLnBrk="1" fontAlgn="auto" latinLnBrk="0" hangingPunct="1">
              <a:lnSpc>
                <a:spcPts val="26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3D3838"/>
                </a:solidFill>
                <a:effectLst/>
                <a:uLnTx/>
                <a:uFillTx/>
                <a:latin typeface="Source Sans 3" pitchFamily="34" charset="0"/>
                <a:ea typeface="Source Sans 3" pitchFamily="34" charset="-122"/>
                <a:cs typeface="Source Sans 3" pitchFamily="34" charset="-120"/>
              </a:rPr>
              <a:t>Virtually unlimited storage capacity scales seamlessly with data growth, eliminating capacity planning concerns.</a:t>
            </a:r>
            <a:endParaRPr kumimoji="0" lang="en-US" sz="17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Shape 6"/>
          <p:cNvSpPr/>
          <p:nvPr/>
        </p:nvSpPr>
        <p:spPr>
          <a:xfrm>
            <a:off x="7426166" y="2346841"/>
            <a:ext cx="6340435" cy="1620322"/>
          </a:xfrm>
          <a:prstGeom prst="roundRect">
            <a:avLst>
              <a:gd name="adj" fmla="val 9029"/>
            </a:avLst>
          </a:prstGeom>
          <a:solidFill>
            <a:srgbClr val="FFFFFF"/>
          </a:solidFill>
          <a:ln w="30480">
            <a:solidFill>
              <a:srgbClr val="FD505F"/>
            </a:solidFill>
            <a:prstDash val="solid"/>
          </a:ln>
        </p:spPr>
      </p:sp>
      <p:sp>
        <p:nvSpPr>
          <p:cNvPr id="9" name="Shape 7"/>
          <p:cNvSpPr/>
          <p:nvPr/>
        </p:nvSpPr>
        <p:spPr>
          <a:xfrm>
            <a:off x="7395686" y="2346841"/>
            <a:ext cx="121920" cy="1620322"/>
          </a:xfrm>
          <a:prstGeom prst="roundRect">
            <a:avLst>
              <a:gd name="adj" fmla="val 27331"/>
            </a:avLst>
          </a:prstGeom>
          <a:solidFill>
            <a:srgbClr val="FD505F"/>
          </a:solidFill>
          <a:ln/>
        </p:spPr>
      </p:sp>
      <p:sp>
        <p:nvSpPr>
          <p:cNvPr id="10" name="Text 8"/>
          <p:cNvSpPr/>
          <p:nvPr/>
        </p:nvSpPr>
        <p:spPr>
          <a:xfrm>
            <a:off x="7770138" y="2599373"/>
            <a:ext cx="2524363" cy="315516"/>
          </a:xfrm>
          <a:prstGeom prst="rect">
            <a:avLst/>
          </a:prstGeom>
          <a:noFill/>
          <a:ln/>
        </p:spPr>
        <p:txBody>
          <a:bodyPr wrap="none" lIns="0" tIns="0" rIns="0" bIns="0" rtlCol="0" anchor="t"/>
          <a:lstStyle/>
          <a:p>
            <a:pPr marL="0" marR="0" lvl="0" indent="0" algn="l" defTabSz="914400" rtl="0" eaLnBrk="1" fontAlgn="auto" latinLnBrk="0" hangingPunct="1">
              <a:lnSpc>
                <a:spcPts val="2450"/>
              </a:lnSpc>
              <a:spcBef>
                <a:spcPts val="0"/>
              </a:spcBef>
              <a:spcAft>
                <a:spcPts val="0"/>
              </a:spcAft>
              <a:buClrTx/>
              <a:buSzTx/>
              <a:buFontTx/>
              <a:buNone/>
              <a:tabLst/>
              <a:defRPr/>
            </a:pPr>
            <a:r>
              <a:rPr kumimoji="0" lang="en-US" sz="1950" b="1" i="0" u="none" strike="noStrike" kern="1200" cap="none" spc="0" normalizeH="0" baseline="0" noProof="0" dirty="0">
                <a:ln>
                  <a:noFill/>
                </a:ln>
                <a:solidFill>
                  <a:srgbClr val="3D3838"/>
                </a:solidFill>
                <a:effectLst/>
                <a:uLnTx/>
                <a:uFillTx/>
                <a:latin typeface="Calibri" panose="020F0502020204030204" pitchFamily="34" charset="0"/>
                <a:ea typeface="Calibri" panose="020F0502020204030204" pitchFamily="34" charset="0"/>
                <a:cs typeface="Calibri" panose="020F0502020204030204" pitchFamily="34" charset="0"/>
              </a:rPr>
              <a:t>Extreme Durability</a:t>
            </a:r>
            <a:endParaRPr kumimoji="0" lang="en-US" sz="19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 name="Text 9"/>
          <p:cNvSpPr/>
          <p:nvPr/>
        </p:nvSpPr>
        <p:spPr>
          <a:xfrm>
            <a:off x="7770138" y="3048119"/>
            <a:ext cx="5743932" cy="666512"/>
          </a:xfrm>
          <a:prstGeom prst="rect">
            <a:avLst/>
          </a:prstGeom>
          <a:noFill/>
          <a:ln/>
        </p:spPr>
        <p:txBody>
          <a:bodyPr wrap="square" lIns="0" tIns="0" rIns="0" bIns="0" rtlCol="0" anchor="t"/>
          <a:lstStyle/>
          <a:p>
            <a:pPr marL="0" marR="0" lvl="0" indent="0" algn="l" defTabSz="914400" rtl="0" eaLnBrk="1" fontAlgn="auto" latinLnBrk="0" hangingPunct="1">
              <a:lnSpc>
                <a:spcPts val="26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3D3838"/>
                </a:solidFill>
                <a:effectLst/>
                <a:uLnTx/>
                <a:uFillTx/>
                <a:latin typeface="Source Sans 3" pitchFamily="34" charset="0"/>
                <a:ea typeface="Source Sans 3" pitchFamily="34" charset="-122"/>
                <a:cs typeface="Source Sans 3" pitchFamily="34" charset="-120"/>
              </a:rPr>
              <a:t>High durability (99.999999999%) ensures data is protected against hardware failures and corruption.</a:t>
            </a:r>
            <a:endParaRPr kumimoji="0" lang="en-US" sz="17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 name="Shape 10"/>
          <p:cNvSpPr/>
          <p:nvPr/>
        </p:nvSpPr>
        <p:spPr>
          <a:xfrm>
            <a:off x="863798" y="4189214"/>
            <a:ext cx="6340316" cy="1620322"/>
          </a:xfrm>
          <a:prstGeom prst="roundRect">
            <a:avLst>
              <a:gd name="adj" fmla="val 9029"/>
            </a:avLst>
          </a:prstGeom>
          <a:solidFill>
            <a:srgbClr val="FFFFFF"/>
          </a:solidFill>
          <a:ln w="30480">
            <a:solidFill>
              <a:srgbClr val="FD505F"/>
            </a:solidFill>
            <a:prstDash val="solid"/>
          </a:ln>
        </p:spPr>
      </p:sp>
      <p:sp>
        <p:nvSpPr>
          <p:cNvPr id="13" name="Shape 11"/>
          <p:cNvSpPr/>
          <p:nvPr/>
        </p:nvSpPr>
        <p:spPr>
          <a:xfrm>
            <a:off x="833318" y="4189214"/>
            <a:ext cx="121920" cy="1620322"/>
          </a:xfrm>
          <a:prstGeom prst="roundRect">
            <a:avLst>
              <a:gd name="adj" fmla="val 27331"/>
            </a:avLst>
          </a:prstGeom>
          <a:solidFill>
            <a:srgbClr val="FD505F"/>
          </a:solidFill>
          <a:ln/>
        </p:spPr>
      </p:sp>
      <p:sp>
        <p:nvSpPr>
          <p:cNvPr id="14" name="Text 12"/>
          <p:cNvSpPr/>
          <p:nvPr/>
        </p:nvSpPr>
        <p:spPr>
          <a:xfrm>
            <a:off x="1207770" y="4441746"/>
            <a:ext cx="3174683" cy="315516"/>
          </a:xfrm>
          <a:prstGeom prst="rect">
            <a:avLst/>
          </a:prstGeom>
          <a:noFill/>
          <a:ln/>
        </p:spPr>
        <p:txBody>
          <a:bodyPr wrap="none" lIns="0" tIns="0" rIns="0" bIns="0" rtlCol="0" anchor="t"/>
          <a:lstStyle/>
          <a:p>
            <a:pPr marL="0" marR="0" lvl="0" indent="0" algn="l" defTabSz="914400" rtl="0" eaLnBrk="1" fontAlgn="auto" latinLnBrk="0" hangingPunct="1">
              <a:lnSpc>
                <a:spcPts val="2450"/>
              </a:lnSpc>
              <a:spcBef>
                <a:spcPts val="0"/>
              </a:spcBef>
              <a:spcAft>
                <a:spcPts val="0"/>
              </a:spcAft>
              <a:buClrTx/>
              <a:buSzTx/>
              <a:buFontTx/>
              <a:buNone/>
              <a:tabLst/>
              <a:defRPr/>
            </a:pPr>
            <a:r>
              <a:rPr kumimoji="0" lang="en-US" sz="1950" b="1" i="0" u="none" strike="noStrike" kern="1200" cap="none" spc="0" normalizeH="0" baseline="0" noProof="0" dirty="0">
                <a:ln>
                  <a:noFill/>
                </a:ln>
                <a:solidFill>
                  <a:srgbClr val="3D3838"/>
                </a:solidFill>
                <a:effectLst/>
                <a:uLnTx/>
                <a:uFillTx/>
                <a:latin typeface="Calibri" panose="020F0502020204030204" pitchFamily="34" charset="0"/>
                <a:ea typeface="Calibri" panose="020F0502020204030204" pitchFamily="34" charset="0"/>
                <a:cs typeface="Calibri" panose="020F0502020204030204" pitchFamily="34" charset="0"/>
              </a:rPr>
              <a:t>Optimized Performance</a:t>
            </a:r>
            <a:endParaRPr kumimoji="0" lang="en-US" sz="19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 name="Text 13"/>
          <p:cNvSpPr/>
          <p:nvPr/>
        </p:nvSpPr>
        <p:spPr>
          <a:xfrm>
            <a:off x="1207770" y="4890492"/>
            <a:ext cx="5743813" cy="666512"/>
          </a:xfrm>
          <a:prstGeom prst="rect">
            <a:avLst/>
          </a:prstGeom>
          <a:noFill/>
          <a:ln/>
        </p:spPr>
        <p:txBody>
          <a:bodyPr wrap="square" lIns="0" tIns="0" rIns="0" bIns="0" rtlCol="0" anchor="t"/>
          <a:lstStyle/>
          <a:p>
            <a:pPr marL="0" marR="0" lvl="0" indent="0" algn="l" defTabSz="914400" rtl="0" eaLnBrk="1" fontAlgn="auto" latinLnBrk="0" hangingPunct="1">
              <a:lnSpc>
                <a:spcPts val="26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3D3838"/>
                </a:solidFill>
                <a:effectLst/>
                <a:uLnTx/>
                <a:uFillTx/>
                <a:latin typeface="Source Sans 3" pitchFamily="34" charset="0"/>
                <a:ea typeface="Source Sans 3" pitchFamily="34" charset="-122"/>
                <a:cs typeface="Source Sans 3" pitchFamily="34" charset="-120"/>
              </a:rPr>
              <a:t>Architected specifically for large object ingestion with high throughput and low latency.</a:t>
            </a:r>
            <a:endParaRPr kumimoji="0" lang="en-US" sz="17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 name="Shape 14"/>
          <p:cNvSpPr/>
          <p:nvPr/>
        </p:nvSpPr>
        <p:spPr>
          <a:xfrm>
            <a:off x="7426166" y="4189214"/>
            <a:ext cx="6340435" cy="1620322"/>
          </a:xfrm>
          <a:prstGeom prst="roundRect">
            <a:avLst>
              <a:gd name="adj" fmla="val 9029"/>
            </a:avLst>
          </a:prstGeom>
          <a:solidFill>
            <a:srgbClr val="FFFFFF"/>
          </a:solidFill>
          <a:ln w="30480">
            <a:solidFill>
              <a:srgbClr val="FD505F"/>
            </a:solidFill>
            <a:prstDash val="solid"/>
          </a:ln>
        </p:spPr>
      </p:sp>
      <p:sp>
        <p:nvSpPr>
          <p:cNvPr id="17" name="Shape 15"/>
          <p:cNvSpPr/>
          <p:nvPr/>
        </p:nvSpPr>
        <p:spPr>
          <a:xfrm>
            <a:off x="7395686" y="4189214"/>
            <a:ext cx="121920" cy="1620322"/>
          </a:xfrm>
          <a:prstGeom prst="roundRect">
            <a:avLst>
              <a:gd name="adj" fmla="val 27331"/>
            </a:avLst>
          </a:prstGeom>
          <a:solidFill>
            <a:srgbClr val="FD505F"/>
          </a:solidFill>
          <a:ln/>
        </p:spPr>
      </p:sp>
      <p:sp>
        <p:nvSpPr>
          <p:cNvPr id="18" name="Text 16"/>
          <p:cNvSpPr/>
          <p:nvPr/>
        </p:nvSpPr>
        <p:spPr>
          <a:xfrm>
            <a:off x="7770138" y="4441746"/>
            <a:ext cx="2524363" cy="315516"/>
          </a:xfrm>
          <a:prstGeom prst="rect">
            <a:avLst/>
          </a:prstGeom>
          <a:noFill/>
          <a:ln/>
        </p:spPr>
        <p:txBody>
          <a:bodyPr wrap="none" lIns="0" tIns="0" rIns="0" bIns="0" rtlCol="0" anchor="t"/>
          <a:lstStyle/>
          <a:p>
            <a:pPr marL="0" marR="0" lvl="0" indent="0" algn="l" defTabSz="914400" rtl="0" eaLnBrk="1" fontAlgn="auto" latinLnBrk="0" hangingPunct="1">
              <a:lnSpc>
                <a:spcPts val="2450"/>
              </a:lnSpc>
              <a:spcBef>
                <a:spcPts val="0"/>
              </a:spcBef>
              <a:spcAft>
                <a:spcPts val="0"/>
              </a:spcAft>
              <a:buClrTx/>
              <a:buSzTx/>
              <a:buFontTx/>
              <a:buNone/>
              <a:tabLst/>
              <a:defRPr/>
            </a:pPr>
            <a:r>
              <a:rPr kumimoji="0" lang="en-US" sz="1950" b="1" i="0" u="none" strike="noStrike" kern="1200" cap="none" spc="0" normalizeH="0" baseline="0" noProof="0" dirty="0">
                <a:ln>
                  <a:noFill/>
                </a:ln>
                <a:solidFill>
                  <a:srgbClr val="3D3838"/>
                </a:solidFill>
                <a:effectLst/>
                <a:uLnTx/>
                <a:uFillTx/>
                <a:latin typeface="Calibri" panose="020F0502020204030204" pitchFamily="34" charset="0"/>
                <a:ea typeface="Calibri" panose="020F0502020204030204" pitchFamily="34" charset="0"/>
                <a:cs typeface="Calibri" panose="020F0502020204030204" pitchFamily="34" charset="0"/>
              </a:rPr>
              <a:t>Format Flexibility</a:t>
            </a:r>
            <a:endParaRPr kumimoji="0" lang="en-US" sz="19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9" name="Text 17"/>
          <p:cNvSpPr/>
          <p:nvPr/>
        </p:nvSpPr>
        <p:spPr>
          <a:xfrm>
            <a:off x="7770138" y="4890492"/>
            <a:ext cx="5743932" cy="666512"/>
          </a:xfrm>
          <a:prstGeom prst="rect">
            <a:avLst/>
          </a:prstGeom>
          <a:noFill/>
          <a:ln/>
        </p:spPr>
        <p:txBody>
          <a:bodyPr wrap="square" lIns="0" tIns="0" rIns="0" bIns="0" rtlCol="0" anchor="t"/>
          <a:lstStyle/>
          <a:p>
            <a:pPr marL="0" marR="0" lvl="0" indent="0" algn="l" defTabSz="914400" rtl="0" eaLnBrk="1" fontAlgn="auto" latinLnBrk="0" hangingPunct="1">
              <a:lnSpc>
                <a:spcPts val="26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3D3838"/>
                </a:solidFill>
                <a:effectLst/>
                <a:uLnTx/>
                <a:uFillTx/>
                <a:latin typeface="Source Sans 3" pitchFamily="34" charset="0"/>
                <a:ea typeface="Source Sans 3" pitchFamily="34" charset="-122"/>
                <a:cs typeface="Source Sans 3" pitchFamily="34" charset="-120"/>
              </a:rPr>
              <a:t>Natively supports both structured and unstructured data without transformation requirements.</a:t>
            </a:r>
            <a:endParaRPr kumimoji="0" lang="en-US" sz="17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0" name="Shape 18"/>
          <p:cNvSpPr/>
          <p:nvPr/>
        </p:nvSpPr>
        <p:spPr>
          <a:xfrm>
            <a:off x="863798" y="6059448"/>
            <a:ext cx="12902803" cy="1254919"/>
          </a:xfrm>
          <a:prstGeom prst="roundRect">
            <a:avLst>
              <a:gd name="adj" fmla="val 2655"/>
            </a:avLst>
          </a:prstGeom>
          <a:solidFill>
            <a:srgbClr val="D6D7DC"/>
          </a:solidFill>
          <a:ln/>
        </p:spPr>
      </p:sp>
      <p:pic>
        <p:nvPicPr>
          <p:cNvPr id="21" name="Image 0" descr="preencoded.png"/>
          <p:cNvPicPr>
            <a:picLocks noChangeAspect="1"/>
          </p:cNvPicPr>
          <p:nvPr/>
        </p:nvPicPr>
        <p:blipFill>
          <a:blip r:embed="rId3"/>
          <a:stretch>
            <a:fillRect/>
          </a:stretch>
        </p:blipFill>
        <p:spPr>
          <a:xfrm>
            <a:off x="1085850" y="6371273"/>
            <a:ext cx="277654" cy="222052"/>
          </a:xfrm>
          <a:prstGeom prst="rect">
            <a:avLst/>
          </a:prstGeom>
        </p:spPr>
      </p:pic>
      <p:sp>
        <p:nvSpPr>
          <p:cNvPr id="22" name="Text 19"/>
          <p:cNvSpPr/>
          <p:nvPr/>
        </p:nvSpPr>
        <p:spPr>
          <a:xfrm>
            <a:off x="1585555" y="6336983"/>
            <a:ext cx="11958995" cy="666512"/>
          </a:xfrm>
          <a:prstGeom prst="rect">
            <a:avLst/>
          </a:prstGeom>
          <a:noFill/>
          <a:ln/>
        </p:spPr>
        <p:txBody>
          <a:bodyPr wrap="square" lIns="0" tIns="0" rIns="0" bIns="0" rtlCol="0" anchor="t"/>
          <a:lstStyle/>
          <a:p>
            <a:pPr marL="0" marR="0" lvl="0" indent="0" algn="l" defTabSz="914400" rtl="0" eaLnBrk="1" fontAlgn="auto" latinLnBrk="0" hangingPunct="1">
              <a:lnSpc>
                <a:spcPts val="2600"/>
              </a:lnSpc>
              <a:spcBef>
                <a:spcPts val="0"/>
              </a:spcBef>
              <a:spcAft>
                <a:spcPts val="0"/>
              </a:spcAft>
              <a:buClrTx/>
              <a:buSzTx/>
              <a:buFontTx/>
              <a:buNone/>
              <a:tabLst/>
              <a:defRPr/>
            </a:pPr>
            <a:r>
              <a:rPr kumimoji="0" lang="en-US" sz="1700" b="1" i="0" u="none" strike="noStrike" kern="1200" cap="none" spc="0" normalizeH="0" baseline="0" noProof="0" dirty="0">
                <a:ln>
                  <a:noFill/>
                </a:ln>
                <a:solidFill>
                  <a:srgbClr val="000000"/>
                </a:solidFill>
                <a:effectLst/>
                <a:uLnTx/>
                <a:uFillTx/>
                <a:latin typeface="Source Sans 3" pitchFamily="34" charset="0"/>
                <a:ea typeface="Source Sans 3" pitchFamily="34" charset="-122"/>
                <a:cs typeface="Source Sans 3" pitchFamily="34" charset="-120"/>
              </a:rPr>
              <a:t>Design Outcome:</a:t>
            </a:r>
            <a:r>
              <a:rPr kumimoji="0" lang="en-US" sz="1700" b="0" i="0" u="none" strike="noStrike" kern="1200" cap="none" spc="0" normalizeH="0" baseline="0" noProof="0" dirty="0">
                <a:ln>
                  <a:noFill/>
                </a:ln>
                <a:solidFill>
                  <a:srgbClr val="000000"/>
                </a:solidFill>
                <a:effectLst/>
                <a:uLnTx/>
                <a:uFillTx/>
                <a:latin typeface="Source Sans 3" pitchFamily="34" charset="0"/>
                <a:ea typeface="Source Sans 3" pitchFamily="34" charset="-122"/>
                <a:cs typeface="Source Sans 3" pitchFamily="34" charset="-120"/>
              </a:rPr>
              <a:t> Our implementation delivers elastic storage that scales with data volume, maintains consistent performance during high-volume ingestion, and makes data immediately available for downstream processing and analytics.</a:t>
            </a:r>
            <a:endParaRPr kumimoji="0" lang="en-US" sz="17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687001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863798" y="745093"/>
            <a:ext cx="7486412" cy="701278"/>
          </a:xfrm>
          <a:prstGeom prst="rect">
            <a:avLst/>
          </a:prstGeom>
          <a:noFill/>
          <a:ln/>
        </p:spPr>
        <p:txBody>
          <a:bodyPr wrap="none" lIns="0" tIns="0" rIns="0" bIns="0" rtlCol="0" anchor="t"/>
          <a:lstStyle/>
          <a:p>
            <a:pPr marL="0" marR="0" lvl="0" indent="0" algn="l" defTabSz="914400" rtl="0" eaLnBrk="1" fontAlgn="auto" latinLnBrk="0" hangingPunct="1">
              <a:lnSpc>
                <a:spcPts val="5500"/>
              </a:lnSpc>
              <a:spcBef>
                <a:spcPts val="0"/>
              </a:spcBef>
              <a:spcAft>
                <a:spcPts val="0"/>
              </a:spcAft>
              <a:buClrTx/>
              <a:buSzTx/>
              <a:buFontTx/>
              <a:buNone/>
              <a:tabLst/>
              <a:defRPr/>
            </a:pPr>
            <a:r>
              <a:rPr kumimoji="0" lang="en-US" sz="4400" b="1"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rPr>
              <a:t>Security &amp; Access Control</a:t>
            </a:r>
            <a:endParaRPr kumimoji="0" lang="en-US" sz="4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3" name="Image 0" descr="preencoded.png"/>
          <p:cNvPicPr>
            <a:picLocks noChangeAspect="1"/>
          </p:cNvPicPr>
          <p:nvPr/>
        </p:nvPicPr>
        <p:blipFill>
          <a:blip r:embed="rId3"/>
          <a:stretch>
            <a:fillRect/>
          </a:stretch>
        </p:blipFill>
        <p:spPr>
          <a:xfrm>
            <a:off x="863798" y="1940004"/>
            <a:ext cx="4300895" cy="987266"/>
          </a:xfrm>
          <a:prstGeom prst="rect">
            <a:avLst/>
          </a:prstGeom>
        </p:spPr>
      </p:pic>
      <p:sp>
        <p:nvSpPr>
          <p:cNvPr id="4" name="Text 1"/>
          <p:cNvSpPr/>
          <p:nvPr/>
        </p:nvSpPr>
        <p:spPr>
          <a:xfrm>
            <a:off x="1110615" y="3174087"/>
            <a:ext cx="2804874" cy="350639"/>
          </a:xfrm>
          <a:prstGeom prst="rect">
            <a:avLst/>
          </a:prstGeom>
          <a:noFill/>
          <a:ln/>
        </p:spPr>
        <p:txBody>
          <a:bodyPr wrap="none" lIns="0" tIns="0" rIns="0" bIns="0" rtlCol="0" anchor="t"/>
          <a:lstStyle/>
          <a:p>
            <a:pPr marL="0" marR="0" lvl="0" indent="0" algn="l" defTabSz="914400" rtl="0" eaLnBrk="1" fontAlgn="auto" latinLnBrk="0" hangingPunct="1">
              <a:lnSpc>
                <a:spcPts val="2750"/>
              </a:lnSpc>
              <a:spcBef>
                <a:spcPts val="0"/>
              </a:spcBef>
              <a:spcAft>
                <a:spcPts val="0"/>
              </a:spcAft>
              <a:buClrTx/>
              <a:buSzTx/>
              <a:buFontTx/>
              <a:buNone/>
              <a:tabLst/>
              <a:defRPr/>
            </a:pPr>
            <a:r>
              <a:rPr kumimoji="0" lang="en-US" sz="2200" b="1" i="0" u="none" strike="noStrike" kern="1200" cap="none" spc="0" normalizeH="0" baseline="0" noProof="0" dirty="0">
                <a:ln>
                  <a:noFill/>
                </a:ln>
                <a:solidFill>
                  <a:srgbClr val="3D3838"/>
                </a:solidFill>
                <a:effectLst/>
                <a:uLnTx/>
                <a:uFillTx/>
                <a:latin typeface="Calibri" panose="020F0502020204030204" pitchFamily="34" charset="0"/>
                <a:ea typeface="Calibri" panose="020F0502020204030204" pitchFamily="34" charset="0"/>
                <a:cs typeface="Calibri" panose="020F0502020204030204" pitchFamily="34" charset="0"/>
              </a:rPr>
              <a:t>Encryption at Rest</a:t>
            </a:r>
            <a:endParaRPr kumimoji="0" lang="en-US" sz="2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Text 2"/>
          <p:cNvSpPr/>
          <p:nvPr/>
        </p:nvSpPr>
        <p:spPr>
          <a:xfrm>
            <a:off x="1110615" y="3672721"/>
            <a:ext cx="3807262" cy="1110496"/>
          </a:xfrm>
          <a:prstGeom prst="rect">
            <a:avLst/>
          </a:prstGeom>
          <a:noFill/>
          <a:ln/>
        </p:spPr>
        <p:txBody>
          <a:bodyPr wrap="square" lIns="0" tIns="0" rIns="0" bIns="0" rtlCol="0" anchor="t"/>
          <a:lstStyle/>
          <a:p>
            <a:pPr marL="0" marR="0" lvl="0" indent="0" algn="l" defTabSz="914400" rtl="0" eaLnBrk="1" fontAlgn="auto" latinLnBrk="0" hangingPunct="1">
              <a:lnSpc>
                <a:spcPts val="2900"/>
              </a:lnSpc>
              <a:spcBef>
                <a:spcPts val="0"/>
              </a:spcBef>
              <a:spcAft>
                <a:spcPts val="0"/>
              </a:spcAft>
              <a:buClrTx/>
              <a:buSzTx/>
              <a:buFontTx/>
              <a:buNone/>
              <a:tabLst/>
              <a:defRPr/>
            </a:pPr>
            <a:r>
              <a:rPr kumimoji="0" lang="en-US" sz="1900" b="0" i="0" u="none" strike="noStrike" kern="1200" cap="none" spc="0" normalizeH="0" baseline="0" noProof="0" dirty="0">
                <a:ln>
                  <a:noFill/>
                </a:ln>
                <a:solidFill>
                  <a:srgbClr val="3D3838"/>
                </a:solidFill>
                <a:effectLst/>
                <a:uLnTx/>
                <a:uFillTx/>
                <a:latin typeface="Source Sans 3" pitchFamily="34" charset="0"/>
                <a:ea typeface="Source Sans 3" pitchFamily="34" charset="-122"/>
                <a:cs typeface="Source Sans 3" pitchFamily="34" charset="-120"/>
              </a:rPr>
              <a:t>Server-side encryption using </a:t>
            </a:r>
            <a:r>
              <a:rPr kumimoji="0" lang="en-US" sz="1900" b="1" i="0" u="none" strike="noStrike" kern="1200" cap="none" spc="0" normalizeH="0" baseline="0" noProof="0" dirty="0">
                <a:ln>
                  <a:noFill/>
                </a:ln>
                <a:solidFill>
                  <a:srgbClr val="3D3838"/>
                </a:solidFill>
                <a:effectLst/>
                <a:uLnTx/>
                <a:uFillTx/>
                <a:latin typeface="Source Sans 3" pitchFamily="34" charset="0"/>
                <a:ea typeface="Source Sans 3" pitchFamily="34" charset="-122"/>
                <a:cs typeface="Source Sans 3" pitchFamily="34" charset="-120"/>
              </a:rPr>
              <a:t>SSE-KMS</a:t>
            </a:r>
            <a:r>
              <a:rPr kumimoji="0" lang="en-US" sz="1900" b="0" i="0" u="none" strike="noStrike" kern="1200" cap="none" spc="0" normalizeH="0" baseline="0" noProof="0" dirty="0">
                <a:ln>
                  <a:noFill/>
                </a:ln>
                <a:solidFill>
                  <a:srgbClr val="3D3838"/>
                </a:solidFill>
                <a:effectLst/>
                <a:uLnTx/>
                <a:uFillTx/>
                <a:latin typeface="Source Sans 3" pitchFamily="34" charset="0"/>
                <a:ea typeface="Source Sans 3" pitchFamily="34" charset="-122"/>
                <a:cs typeface="Source Sans 3" pitchFamily="34" charset="-120"/>
              </a:rPr>
              <a:t> with customer-managed keys for granular control</a:t>
            </a:r>
            <a:endParaRPr kumimoji="0" lang="en-US" sz="19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6" name="Image 1" descr="preencoded.png"/>
          <p:cNvPicPr>
            <a:picLocks noChangeAspect="1"/>
          </p:cNvPicPr>
          <p:nvPr/>
        </p:nvPicPr>
        <p:blipFill>
          <a:blip r:embed="rId4"/>
          <a:stretch>
            <a:fillRect/>
          </a:stretch>
        </p:blipFill>
        <p:spPr>
          <a:xfrm>
            <a:off x="5164693" y="1940004"/>
            <a:ext cx="4300895" cy="987266"/>
          </a:xfrm>
          <a:prstGeom prst="rect">
            <a:avLst/>
          </a:prstGeom>
        </p:spPr>
      </p:pic>
      <p:sp>
        <p:nvSpPr>
          <p:cNvPr id="7" name="Text 3"/>
          <p:cNvSpPr/>
          <p:nvPr/>
        </p:nvSpPr>
        <p:spPr>
          <a:xfrm>
            <a:off x="5411510" y="3174087"/>
            <a:ext cx="2804874" cy="350639"/>
          </a:xfrm>
          <a:prstGeom prst="rect">
            <a:avLst/>
          </a:prstGeom>
          <a:noFill/>
          <a:ln/>
        </p:spPr>
        <p:txBody>
          <a:bodyPr wrap="none" lIns="0" tIns="0" rIns="0" bIns="0" rtlCol="0" anchor="t"/>
          <a:lstStyle/>
          <a:p>
            <a:pPr marL="0" marR="0" lvl="0" indent="0" algn="l" defTabSz="914400" rtl="0" eaLnBrk="1" fontAlgn="auto" latinLnBrk="0" hangingPunct="1">
              <a:lnSpc>
                <a:spcPts val="2750"/>
              </a:lnSpc>
              <a:spcBef>
                <a:spcPts val="0"/>
              </a:spcBef>
              <a:spcAft>
                <a:spcPts val="0"/>
              </a:spcAft>
              <a:buClrTx/>
              <a:buSzTx/>
              <a:buFontTx/>
              <a:buNone/>
              <a:tabLst/>
              <a:defRPr/>
            </a:pPr>
            <a:r>
              <a:rPr kumimoji="0" lang="en-US" sz="2200" b="1" i="0" u="none" strike="noStrike" kern="1200" cap="none" spc="0" normalizeH="0" baseline="0" noProof="0" dirty="0">
                <a:ln>
                  <a:noFill/>
                </a:ln>
                <a:solidFill>
                  <a:srgbClr val="3D3838"/>
                </a:solidFill>
                <a:effectLst/>
                <a:uLnTx/>
                <a:uFillTx/>
                <a:latin typeface="Calibri" panose="020F0502020204030204" pitchFamily="34" charset="0"/>
                <a:ea typeface="Calibri" panose="020F0502020204030204" pitchFamily="34" charset="0"/>
                <a:cs typeface="Calibri" panose="020F0502020204030204" pitchFamily="34" charset="0"/>
              </a:rPr>
              <a:t>TLS Encryption</a:t>
            </a:r>
            <a:endParaRPr kumimoji="0" lang="en-US" sz="2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4"/>
          <p:cNvSpPr/>
          <p:nvPr/>
        </p:nvSpPr>
        <p:spPr>
          <a:xfrm>
            <a:off x="5411510" y="3672721"/>
            <a:ext cx="3807262" cy="1110496"/>
          </a:xfrm>
          <a:prstGeom prst="rect">
            <a:avLst/>
          </a:prstGeom>
          <a:noFill/>
          <a:ln/>
        </p:spPr>
        <p:txBody>
          <a:bodyPr wrap="square" lIns="0" tIns="0" rIns="0" bIns="0" rtlCol="0" anchor="t"/>
          <a:lstStyle/>
          <a:p>
            <a:pPr marL="0" marR="0" lvl="0" indent="0" algn="l" defTabSz="914400" rtl="0" eaLnBrk="1" fontAlgn="auto" latinLnBrk="0" hangingPunct="1">
              <a:lnSpc>
                <a:spcPts val="2900"/>
              </a:lnSpc>
              <a:spcBef>
                <a:spcPts val="0"/>
              </a:spcBef>
              <a:spcAft>
                <a:spcPts val="0"/>
              </a:spcAft>
              <a:buClrTx/>
              <a:buSzTx/>
              <a:buFontTx/>
              <a:buNone/>
              <a:tabLst/>
              <a:defRPr/>
            </a:pPr>
            <a:r>
              <a:rPr kumimoji="0" lang="en-US" sz="1900" b="0" i="0" u="none" strike="noStrike" kern="1200" cap="none" spc="0" normalizeH="0" baseline="0" noProof="0" dirty="0">
                <a:ln>
                  <a:noFill/>
                </a:ln>
                <a:solidFill>
                  <a:srgbClr val="3D3838"/>
                </a:solidFill>
                <a:effectLst/>
                <a:uLnTx/>
                <a:uFillTx/>
                <a:latin typeface="Source Sans 3" pitchFamily="34" charset="0"/>
                <a:ea typeface="Source Sans 3" pitchFamily="34" charset="-122"/>
                <a:cs typeface="Source Sans 3" pitchFamily="34" charset="-120"/>
              </a:rPr>
              <a:t>All MQTT communication secured using mutual TLS certificates for encryption in transit</a:t>
            </a:r>
            <a:endParaRPr kumimoji="0" lang="en-US" sz="19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9" name="Image 2" descr="preencoded.png"/>
          <p:cNvPicPr>
            <a:picLocks noChangeAspect="1"/>
          </p:cNvPicPr>
          <p:nvPr/>
        </p:nvPicPr>
        <p:blipFill>
          <a:blip r:embed="rId5"/>
          <a:stretch>
            <a:fillRect/>
          </a:stretch>
        </p:blipFill>
        <p:spPr>
          <a:xfrm>
            <a:off x="9465588" y="1940004"/>
            <a:ext cx="4301014" cy="987266"/>
          </a:xfrm>
          <a:prstGeom prst="rect">
            <a:avLst/>
          </a:prstGeom>
        </p:spPr>
      </p:pic>
      <p:sp>
        <p:nvSpPr>
          <p:cNvPr id="10" name="Text 5"/>
          <p:cNvSpPr/>
          <p:nvPr/>
        </p:nvSpPr>
        <p:spPr>
          <a:xfrm>
            <a:off x="9712404" y="3174087"/>
            <a:ext cx="3278386" cy="350639"/>
          </a:xfrm>
          <a:prstGeom prst="rect">
            <a:avLst/>
          </a:prstGeom>
          <a:noFill/>
          <a:ln/>
        </p:spPr>
        <p:txBody>
          <a:bodyPr wrap="none" lIns="0" tIns="0" rIns="0" bIns="0" rtlCol="0" anchor="t"/>
          <a:lstStyle/>
          <a:p>
            <a:pPr marL="0" marR="0" lvl="0" indent="0" algn="l" defTabSz="914400" rtl="0" eaLnBrk="1" fontAlgn="auto" latinLnBrk="0" hangingPunct="1">
              <a:lnSpc>
                <a:spcPts val="2750"/>
              </a:lnSpc>
              <a:spcBef>
                <a:spcPts val="0"/>
              </a:spcBef>
              <a:spcAft>
                <a:spcPts val="0"/>
              </a:spcAft>
              <a:buClrTx/>
              <a:buSzTx/>
              <a:buFontTx/>
              <a:buNone/>
              <a:tabLst/>
              <a:defRPr/>
            </a:pPr>
            <a:r>
              <a:rPr kumimoji="0" lang="en-US" sz="2200" b="1" i="0" u="none" strike="noStrike" kern="1200" cap="none" spc="0" normalizeH="0" baseline="0" noProof="0" dirty="0">
                <a:ln>
                  <a:noFill/>
                </a:ln>
                <a:solidFill>
                  <a:srgbClr val="3D3838"/>
                </a:solidFill>
                <a:effectLst/>
                <a:uLnTx/>
                <a:uFillTx/>
                <a:latin typeface="Calibri" panose="020F0502020204030204" pitchFamily="34" charset="0"/>
                <a:ea typeface="Calibri" panose="020F0502020204030204" pitchFamily="34" charset="0"/>
                <a:cs typeface="Calibri" panose="020F0502020204030204" pitchFamily="34" charset="0"/>
              </a:rPr>
              <a:t>Least-Privilege Access</a:t>
            </a:r>
            <a:endParaRPr kumimoji="0" lang="en-US" sz="2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 name="Text 6"/>
          <p:cNvSpPr/>
          <p:nvPr/>
        </p:nvSpPr>
        <p:spPr>
          <a:xfrm>
            <a:off x="9712404" y="3672721"/>
            <a:ext cx="3807381" cy="1110496"/>
          </a:xfrm>
          <a:prstGeom prst="rect">
            <a:avLst/>
          </a:prstGeom>
          <a:noFill/>
          <a:ln/>
        </p:spPr>
        <p:txBody>
          <a:bodyPr wrap="square" lIns="0" tIns="0" rIns="0" bIns="0" rtlCol="0" anchor="t"/>
          <a:lstStyle/>
          <a:p>
            <a:pPr marL="0" marR="0" lvl="0" indent="0" algn="l" defTabSz="914400" rtl="0" eaLnBrk="1" fontAlgn="auto" latinLnBrk="0" hangingPunct="1">
              <a:lnSpc>
                <a:spcPts val="2900"/>
              </a:lnSpc>
              <a:spcBef>
                <a:spcPts val="0"/>
              </a:spcBef>
              <a:spcAft>
                <a:spcPts val="0"/>
              </a:spcAft>
              <a:buClrTx/>
              <a:buSzTx/>
              <a:buFontTx/>
              <a:buNone/>
              <a:tabLst/>
              <a:defRPr/>
            </a:pPr>
            <a:r>
              <a:rPr kumimoji="0" lang="en-US" sz="1900" b="0" i="0" u="none" strike="noStrike" kern="1200" cap="none" spc="0" normalizeH="0" baseline="0" noProof="0" dirty="0">
                <a:ln>
                  <a:noFill/>
                </a:ln>
                <a:solidFill>
                  <a:srgbClr val="3D3838"/>
                </a:solidFill>
                <a:effectLst/>
                <a:uLnTx/>
                <a:uFillTx/>
                <a:latin typeface="Source Sans 3" pitchFamily="34" charset="0"/>
                <a:ea typeface="Source Sans 3" pitchFamily="34" charset="-122"/>
                <a:cs typeface="Source Sans 3" pitchFamily="34" charset="-120"/>
              </a:rPr>
              <a:t>IAM policies enforce minimal necessary permissions for each service and user role</a:t>
            </a:r>
            <a:endParaRPr kumimoji="0" lang="en-US" sz="19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 name="Text 7"/>
          <p:cNvSpPr/>
          <p:nvPr/>
        </p:nvSpPr>
        <p:spPr>
          <a:xfrm>
            <a:off x="863798" y="5554504"/>
            <a:ext cx="3298865" cy="350639"/>
          </a:xfrm>
          <a:prstGeom prst="rect">
            <a:avLst/>
          </a:prstGeom>
          <a:noFill/>
          <a:ln/>
        </p:spPr>
        <p:txBody>
          <a:bodyPr wrap="none" lIns="0" tIns="0" rIns="0" bIns="0" rtlCol="0" anchor="t"/>
          <a:lstStyle/>
          <a:p>
            <a:pPr marL="0" marR="0" lvl="0" indent="0" algn="l" defTabSz="914400" rtl="0" eaLnBrk="1" fontAlgn="auto" latinLnBrk="0" hangingPunct="1">
              <a:lnSpc>
                <a:spcPts val="2750"/>
              </a:lnSpc>
              <a:spcBef>
                <a:spcPts val="0"/>
              </a:spcBef>
              <a:spcAft>
                <a:spcPts val="0"/>
              </a:spcAft>
              <a:buClrTx/>
              <a:buSzTx/>
              <a:buFontTx/>
              <a:buNone/>
              <a:tabLst/>
              <a:defRPr/>
            </a:pPr>
            <a:r>
              <a:rPr kumimoji="0" lang="en-US" sz="2200" b="1"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rPr>
              <a:t>Device Authentication</a:t>
            </a:r>
            <a:endParaRPr kumimoji="0" lang="en-US" sz="2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3" name="Text 8"/>
          <p:cNvSpPr/>
          <p:nvPr/>
        </p:nvSpPr>
        <p:spPr>
          <a:xfrm>
            <a:off x="863798" y="6151959"/>
            <a:ext cx="3854410" cy="1110496"/>
          </a:xfrm>
          <a:prstGeom prst="rect">
            <a:avLst/>
          </a:prstGeom>
          <a:noFill/>
          <a:ln/>
        </p:spPr>
        <p:txBody>
          <a:bodyPr wrap="square" lIns="0" tIns="0" rIns="0" bIns="0" rtlCol="0" anchor="t"/>
          <a:lstStyle/>
          <a:p>
            <a:pPr marL="0" marR="0" lvl="0" indent="0" algn="l" defTabSz="914400" rtl="0" eaLnBrk="1" fontAlgn="auto" latinLnBrk="0" hangingPunct="1">
              <a:lnSpc>
                <a:spcPts val="2900"/>
              </a:lnSpc>
              <a:spcBef>
                <a:spcPts val="0"/>
              </a:spcBef>
              <a:spcAft>
                <a:spcPts val="0"/>
              </a:spcAft>
              <a:buClrTx/>
              <a:buSzTx/>
              <a:buFontTx/>
              <a:buNone/>
              <a:tabLst/>
              <a:defRPr/>
            </a:pPr>
            <a:r>
              <a:rPr kumimoji="0" lang="en-US" sz="1900" b="0" i="0" u="none" strike="noStrike" kern="1200" cap="none" spc="0" normalizeH="0" baseline="0" noProof="0" dirty="0">
                <a:ln>
                  <a:noFill/>
                </a:ln>
                <a:solidFill>
                  <a:srgbClr val="3D3838"/>
                </a:solidFill>
                <a:effectLst/>
                <a:uLnTx/>
                <a:uFillTx/>
                <a:latin typeface="Source Sans 3" pitchFamily="34" charset="0"/>
                <a:ea typeface="Source Sans 3" pitchFamily="34" charset="-122"/>
                <a:cs typeface="Source Sans 3" pitchFamily="34" charset="-120"/>
              </a:rPr>
              <a:t>Device identity rigorously enforced via AWS IoT Core certificate-based authentication</a:t>
            </a:r>
            <a:endParaRPr kumimoji="0" lang="en-US" sz="19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 name="Text 9"/>
          <p:cNvSpPr/>
          <p:nvPr/>
        </p:nvSpPr>
        <p:spPr>
          <a:xfrm>
            <a:off x="5328047" y="5554504"/>
            <a:ext cx="2925128" cy="350639"/>
          </a:xfrm>
          <a:prstGeom prst="rect">
            <a:avLst/>
          </a:prstGeom>
          <a:noFill/>
          <a:ln/>
        </p:spPr>
        <p:txBody>
          <a:bodyPr wrap="none" lIns="0" tIns="0" rIns="0" bIns="0" rtlCol="0" anchor="t"/>
          <a:lstStyle/>
          <a:p>
            <a:pPr marL="0" marR="0" lvl="0" indent="0" algn="l" defTabSz="914400" rtl="0" eaLnBrk="1" fontAlgn="auto" latinLnBrk="0" hangingPunct="1">
              <a:lnSpc>
                <a:spcPts val="2750"/>
              </a:lnSpc>
              <a:spcBef>
                <a:spcPts val="0"/>
              </a:spcBef>
              <a:spcAft>
                <a:spcPts val="0"/>
              </a:spcAft>
              <a:buClrTx/>
              <a:buSzTx/>
              <a:buFontTx/>
              <a:buNone/>
              <a:tabLst/>
              <a:defRPr/>
            </a:pPr>
            <a:r>
              <a:rPr kumimoji="0" lang="en-US" sz="2200" b="1"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rPr>
              <a:t>Isolated Credentials</a:t>
            </a:r>
            <a:endParaRPr kumimoji="0" lang="en-US" sz="2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 name="Text 10"/>
          <p:cNvSpPr/>
          <p:nvPr/>
        </p:nvSpPr>
        <p:spPr>
          <a:xfrm>
            <a:off x="5328047" y="6151959"/>
            <a:ext cx="3854410" cy="740331"/>
          </a:xfrm>
          <a:prstGeom prst="rect">
            <a:avLst/>
          </a:prstGeom>
          <a:noFill/>
          <a:ln/>
        </p:spPr>
        <p:txBody>
          <a:bodyPr wrap="square" lIns="0" tIns="0" rIns="0" bIns="0" rtlCol="0" anchor="t"/>
          <a:lstStyle/>
          <a:p>
            <a:pPr marL="0" marR="0" lvl="0" indent="0" algn="l" defTabSz="914400" rtl="0" eaLnBrk="1" fontAlgn="auto" latinLnBrk="0" hangingPunct="1">
              <a:lnSpc>
                <a:spcPts val="2900"/>
              </a:lnSpc>
              <a:spcBef>
                <a:spcPts val="0"/>
              </a:spcBef>
              <a:spcAft>
                <a:spcPts val="0"/>
              </a:spcAft>
              <a:buClrTx/>
              <a:buSzTx/>
              <a:buFontTx/>
              <a:buNone/>
              <a:tabLst/>
              <a:defRPr/>
            </a:pPr>
            <a:r>
              <a:rPr kumimoji="0" lang="en-US" sz="1900" b="0" i="0" u="none" strike="noStrike" kern="1200" cap="none" spc="0" normalizeH="0" baseline="0" noProof="0" dirty="0">
                <a:ln>
                  <a:noFill/>
                </a:ln>
                <a:solidFill>
                  <a:srgbClr val="3D3838"/>
                </a:solidFill>
                <a:effectLst/>
                <a:uLnTx/>
                <a:uFillTx/>
                <a:latin typeface="Source Sans 3" pitchFamily="34" charset="0"/>
                <a:ea typeface="Source Sans 3" pitchFamily="34" charset="-122"/>
                <a:cs typeface="Source Sans 3" pitchFamily="34" charset="-120"/>
              </a:rPr>
              <a:t>Separate IAM credentials dedicated exclusively for edge device ingestion</a:t>
            </a:r>
            <a:endParaRPr kumimoji="0" lang="en-US" sz="19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 name="Text 11"/>
          <p:cNvSpPr/>
          <p:nvPr/>
        </p:nvSpPr>
        <p:spPr>
          <a:xfrm>
            <a:off x="9792295" y="5529739"/>
            <a:ext cx="3989427" cy="370165"/>
          </a:xfrm>
          <a:prstGeom prst="rect">
            <a:avLst/>
          </a:prstGeom>
          <a:noFill/>
          <a:ln/>
        </p:spPr>
        <p:txBody>
          <a:bodyPr wrap="none" lIns="0" tIns="0" rIns="0" bIns="0" rtlCol="0" anchor="t"/>
          <a:lstStyle/>
          <a:p>
            <a:pPr marL="0" marR="0" lvl="0" indent="0" algn="l" defTabSz="914400" rtl="0" eaLnBrk="1" fontAlgn="auto" latinLnBrk="0" hangingPunct="1">
              <a:lnSpc>
                <a:spcPts val="2900"/>
              </a:lnSpc>
              <a:spcBef>
                <a:spcPts val="0"/>
              </a:spcBef>
              <a:spcAft>
                <a:spcPts val="0"/>
              </a:spcAft>
              <a:buClrTx/>
              <a:buSzTx/>
              <a:buFontTx/>
              <a:buNone/>
              <a:tabLst/>
              <a:defRPr/>
            </a:pPr>
            <a:endParaRPr kumimoji="0" lang="en-US" sz="19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343558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863798" y="763667"/>
            <a:ext cx="7508200" cy="525899"/>
          </a:xfrm>
          <a:prstGeom prst="rect">
            <a:avLst/>
          </a:prstGeom>
          <a:noFill/>
          <a:ln/>
        </p:spPr>
        <p:txBody>
          <a:bodyPr wrap="none" lIns="0" tIns="0" rIns="0" bIns="0" rtlCol="0" anchor="t"/>
          <a:lstStyle/>
          <a:p>
            <a:pPr marL="0" marR="0" lvl="0" indent="0" algn="l" defTabSz="914400" rtl="0" eaLnBrk="1" fontAlgn="auto" latinLnBrk="0" hangingPunct="1">
              <a:lnSpc>
                <a:spcPts val="4100"/>
              </a:lnSpc>
              <a:spcBef>
                <a:spcPts val="0"/>
              </a:spcBef>
              <a:spcAft>
                <a:spcPts val="0"/>
              </a:spcAft>
              <a:buClrTx/>
              <a:buSzTx/>
              <a:buFontTx/>
              <a:buNone/>
              <a:tabLst/>
              <a:defRPr/>
            </a:pPr>
            <a:r>
              <a:rPr kumimoji="0" lang="en-US" sz="3300" b="1"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rPr>
              <a:t>Device &amp; Communication Security</a:t>
            </a:r>
            <a:endParaRPr kumimoji="0" lang="en-US" sz="33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Text 1"/>
          <p:cNvSpPr/>
          <p:nvPr/>
        </p:nvSpPr>
        <p:spPr>
          <a:xfrm>
            <a:off x="863798" y="1659731"/>
            <a:ext cx="12902803" cy="555308"/>
          </a:xfrm>
          <a:prstGeom prst="rect">
            <a:avLst/>
          </a:prstGeom>
          <a:noFill/>
          <a:ln/>
        </p:spPr>
        <p:txBody>
          <a:bodyPr wrap="square" lIns="0" tIns="0" rIns="0" bIns="0" rtlCol="0" anchor="t"/>
          <a:lstStyle/>
          <a:p>
            <a:pPr marL="0" marR="0" lvl="0" indent="0" algn="l" defTabSz="914400" rtl="0" eaLnBrk="1" fontAlgn="auto" latinLnBrk="0" hangingPunct="1">
              <a:lnSpc>
                <a:spcPts val="2150"/>
              </a:lnSpc>
              <a:spcBef>
                <a:spcPts val="0"/>
              </a:spcBef>
              <a:spcAft>
                <a:spcPts val="0"/>
              </a:spcAft>
              <a:buClrTx/>
              <a:buSzTx/>
              <a:buFontTx/>
              <a:buNone/>
              <a:tabLst/>
              <a:defRPr/>
            </a:pPr>
            <a:r>
              <a:rPr kumimoji="0" lang="en-US" sz="1450" b="0" i="0" u="none" strike="noStrike" kern="1200" cap="none" spc="0" normalizeH="0" baseline="0" noProof="0" dirty="0">
                <a:ln>
                  <a:noFill/>
                </a:ln>
                <a:solidFill>
                  <a:srgbClr val="3D3838"/>
                </a:solidFill>
                <a:effectLst/>
                <a:uLnTx/>
                <a:uFillTx/>
                <a:latin typeface="Source Sans 3" pitchFamily="34" charset="0"/>
                <a:ea typeface="Source Sans 3" pitchFamily="34" charset="-122"/>
                <a:cs typeface="Source Sans 3" pitchFamily="34" charset="-120"/>
              </a:rPr>
              <a:t>Our real-time communication security relies on robust protocols and continuous monitoring. MQTT over TLS ensures encrypted communication between edge devices and AWS IoT Core, while X.509 certificates uniquely identify and authenticate each device.</a:t>
            </a:r>
            <a:endParaRPr kumimoji="0" lang="en-US" sz="14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 name="Text 2"/>
          <p:cNvSpPr/>
          <p:nvPr/>
        </p:nvSpPr>
        <p:spPr>
          <a:xfrm>
            <a:off x="863798" y="2492693"/>
            <a:ext cx="6899553" cy="315516"/>
          </a:xfrm>
          <a:prstGeom prst="rect">
            <a:avLst/>
          </a:prstGeom>
          <a:noFill/>
          <a:ln/>
        </p:spPr>
        <p:txBody>
          <a:bodyPr wrap="none" lIns="0" tIns="0" rIns="0" bIns="0" rtlCol="0" anchor="t"/>
          <a:lstStyle/>
          <a:p>
            <a:pPr marL="0" marR="0" lvl="0" indent="0" algn="l" defTabSz="914400" rtl="0" eaLnBrk="1" fontAlgn="auto" latinLnBrk="0" hangingPunct="1">
              <a:lnSpc>
                <a:spcPts val="2450"/>
              </a:lnSpc>
              <a:spcBef>
                <a:spcPts val="0"/>
              </a:spcBef>
              <a:spcAft>
                <a:spcPts val="0"/>
              </a:spcAft>
              <a:buClrTx/>
              <a:buSzTx/>
              <a:buFontTx/>
              <a:buNone/>
              <a:tabLst/>
              <a:defRPr/>
            </a:pPr>
            <a:r>
              <a:rPr kumimoji="0" lang="en-US" sz="1950" b="1"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rPr>
              <a:t>Proactive Monitoring with AWS IoT Device Defender</a:t>
            </a:r>
            <a:endParaRPr kumimoji="0" lang="en-US" sz="19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Text 3"/>
          <p:cNvSpPr/>
          <p:nvPr/>
        </p:nvSpPr>
        <p:spPr>
          <a:xfrm>
            <a:off x="863798" y="3085862"/>
            <a:ext cx="12902803" cy="277654"/>
          </a:xfrm>
          <a:prstGeom prst="rect">
            <a:avLst/>
          </a:prstGeom>
          <a:noFill/>
          <a:ln/>
        </p:spPr>
        <p:txBody>
          <a:bodyPr wrap="none" lIns="0" tIns="0" rIns="0" bIns="0" rtlCol="0" anchor="t"/>
          <a:lstStyle/>
          <a:p>
            <a:pPr marL="0" marR="0" lvl="0" indent="0" algn="l" defTabSz="914400" rtl="0" eaLnBrk="1" fontAlgn="auto" latinLnBrk="0" hangingPunct="1">
              <a:lnSpc>
                <a:spcPts val="2150"/>
              </a:lnSpc>
              <a:spcBef>
                <a:spcPts val="0"/>
              </a:spcBef>
              <a:spcAft>
                <a:spcPts val="0"/>
              </a:spcAft>
              <a:buClrTx/>
              <a:buSzTx/>
              <a:buFontTx/>
              <a:buNone/>
              <a:tabLst/>
              <a:defRPr/>
            </a:pPr>
            <a:r>
              <a:rPr kumimoji="0" lang="en-US" sz="1450" b="0" i="0" u="none" strike="noStrike" kern="1200" cap="none" spc="0" normalizeH="0" baseline="0" noProof="0" dirty="0">
                <a:ln>
                  <a:noFill/>
                </a:ln>
                <a:solidFill>
                  <a:srgbClr val="3D3838"/>
                </a:solidFill>
                <a:effectLst/>
                <a:uLnTx/>
                <a:uFillTx/>
                <a:latin typeface="Source Sans 3" pitchFamily="34" charset="0"/>
                <a:ea typeface="Source Sans 3" pitchFamily="34" charset="-122"/>
                <a:cs typeface="Source Sans 3" pitchFamily="34" charset="-120"/>
              </a:rPr>
              <a:t>AWS IoT Device Defender (Detect) provides early warning of anomalous device behavior by monitoring:</a:t>
            </a:r>
            <a:endParaRPr kumimoji="0" lang="en-US" sz="14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Shape 4"/>
          <p:cNvSpPr/>
          <p:nvPr/>
        </p:nvSpPr>
        <p:spPr>
          <a:xfrm>
            <a:off x="863798" y="3571756"/>
            <a:ext cx="6358890" cy="555308"/>
          </a:xfrm>
          <a:prstGeom prst="roundRect">
            <a:avLst>
              <a:gd name="adj" fmla="val 480056"/>
            </a:avLst>
          </a:prstGeom>
          <a:solidFill>
            <a:srgbClr val="F2EEEE"/>
          </a:solidFill>
          <a:ln/>
        </p:spPr>
      </p:sp>
      <p:sp>
        <p:nvSpPr>
          <p:cNvPr id="7" name="Text 5"/>
          <p:cNvSpPr/>
          <p:nvPr/>
        </p:nvSpPr>
        <p:spPr>
          <a:xfrm>
            <a:off x="3904417" y="3675817"/>
            <a:ext cx="277654" cy="347067"/>
          </a:xfrm>
          <a:prstGeom prst="rect">
            <a:avLst/>
          </a:prstGeom>
          <a:noFill/>
          <a:ln/>
        </p:spPr>
        <p:txBody>
          <a:bodyPr wrap="none" lIns="0" tIns="0" rIns="0" bIns="0" rtlCol="0" anchor="t"/>
          <a:lstStyle/>
          <a:p>
            <a:pPr marL="0" marR="0" lvl="0" indent="0" algn="l" defTabSz="914400" rtl="0" eaLnBrk="1" fontAlgn="auto" latinLnBrk="0" hangingPunct="1">
              <a:lnSpc>
                <a:spcPts val="2150"/>
              </a:lnSpc>
              <a:spcBef>
                <a:spcPts val="0"/>
              </a:spcBef>
              <a:spcAft>
                <a:spcPts val="0"/>
              </a:spcAft>
              <a:buClrTx/>
              <a:buSzTx/>
              <a:buFontTx/>
              <a:buNone/>
              <a:tabLst/>
              <a:defRPr/>
            </a:pPr>
            <a:r>
              <a:rPr kumimoji="0" lang="en-US" sz="2150" b="1" i="0" u="none" strike="noStrike" kern="1200" cap="none" spc="0" normalizeH="0" baseline="0" noProof="0" dirty="0">
                <a:ln>
                  <a:noFill/>
                </a:ln>
                <a:solidFill>
                  <a:srgbClr val="3D3838"/>
                </a:solidFill>
                <a:effectLst/>
                <a:uLnTx/>
                <a:uFillTx/>
                <a:latin typeface="Calibri" panose="020F0502020204030204" pitchFamily="34" charset="0"/>
                <a:ea typeface="Calibri" panose="020F0502020204030204" pitchFamily="34" charset="0"/>
                <a:cs typeface="Calibri" panose="020F0502020204030204" pitchFamily="34" charset="0"/>
              </a:rPr>
              <a:t>1</a:t>
            </a:r>
            <a:endParaRPr kumimoji="0" lang="en-US" sz="21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6"/>
          <p:cNvSpPr/>
          <p:nvPr/>
        </p:nvSpPr>
        <p:spPr>
          <a:xfrm>
            <a:off x="1048822" y="4312087"/>
            <a:ext cx="2758083" cy="262890"/>
          </a:xfrm>
          <a:prstGeom prst="rect">
            <a:avLst/>
          </a:prstGeom>
          <a:noFill/>
          <a:ln/>
        </p:spPr>
        <p:txBody>
          <a:bodyPr wrap="none" lIns="0" tIns="0" rIns="0" bIns="0" rtlCol="0" anchor="t"/>
          <a:lstStyle/>
          <a:p>
            <a:pPr marL="0" marR="0" lvl="0" indent="0" algn="l" defTabSz="914400" rtl="0" eaLnBrk="1" fontAlgn="auto" latinLnBrk="0" hangingPunct="1">
              <a:lnSpc>
                <a:spcPts val="2050"/>
              </a:lnSpc>
              <a:spcBef>
                <a:spcPts val="0"/>
              </a:spcBef>
              <a:spcAft>
                <a:spcPts val="0"/>
              </a:spcAft>
              <a:buClrTx/>
              <a:buSzTx/>
              <a:buFontTx/>
              <a:buNone/>
              <a:tabLst/>
              <a:defRPr/>
            </a:pPr>
            <a:r>
              <a:rPr kumimoji="0" lang="en-US" sz="1650" b="1" i="0" u="none" strike="noStrike" kern="1200" cap="none" spc="0" normalizeH="0" baseline="0" noProof="0" dirty="0">
                <a:ln>
                  <a:noFill/>
                </a:ln>
                <a:solidFill>
                  <a:srgbClr val="3D3838"/>
                </a:solidFill>
                <a:effectLst/>
                <a:uLnTx/>
                <a:uFillTx/>
                <a:latin typeface="Calibri" panose="020F0502020204030204" pitchFamily="34" charset="0"/>
                <a:ea typeface="Calibri" panose="020F0502020204030204" pitchFamily="34" charset="0"/>
                <a:cs typeface="Calibri" panose="020F0502020204030204" pitchFamily="34" charset="0"/>
              </a:rPr>
              <a:t>Unexpected Disconnects</a:t>
            </a:r>
            <a:endParaRPr kumimoji="0" lang="en-US" sz="16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Text 7"/>
          <p:cNvSpPr/>
          <p:nvPr/>
        </p:nvSpPr>
        <p:spPr>
          <a:xfrm>
            <a:off x="1048822" y="4685943"/>
            <a:ext cx="5988844" cy="555308"/>
          </a:xfrm>
          <a:prstGeom prst="rect">
            <a:avLst/>
          </a:prstGeom>
          <a:noFill/>
          <a:ln/>
        </p:spPr>
        <p:txBody>
          <a:bodyPr wrap="square" lIns="0" tIns="0" rIns="0" bIns="0" rtlCol="0" anchor="t"/>
          <a:lstStyle/>
          <a:p>
            <a:pPr marL="0" marR="0" lvl="0" indent="0" algn="l" defTabSz="914400" rtl="0" eaLnBrk="1" fontAlgn="auto" latinLnBrk="0" hangingPunct="1">
              <a:lnSpc>
                <a:spcPts val="2150"/>
              </a:lnSpc>
              <a:spcBef>
                <a:spcPts val="0"/>
              </a:spcBef>
              <a:spcAft>
                <a:spcPts val="0"/>
              </a:spcAft>
              <a:buClrTx/>
              <a:buSzTx/>
              <a:buFontTx/>
              <a:buNone/>
              <a:tabLst/>
              <a:defRPr/>
            </a:pPr>
            <a:r>
              <a:rPr kumimoji="0" lang="en-US" sz="1450" b="0" i="0" u="none" strike="noStrike" kern="1200" cap="none" spc="0" normalizeH="0" baseline="0" noProof="0" dirty="0">
                <a:ln>
                  <a:noFill/>
                </a:ln>
                <a:solidFill>
                  <a:srgbClr val="3D3838"/>
                </a:solidFill>
                <a:effectLst/>
                <a:uLnTx/>
                <a:uFillTx/>
                <a:latin typeface="Source Sans 3" pitchFamily="34" charset="0"/>
                <a:ea typeface="Source Sans 3" pitchFamily="34" charset="-122"/>
                <a:cs typeface="Source Sans 3" pitchFamily="34" charset="-120"/>
              </a:rPr>
              <a:t>Detects abrupt loss of connection from edge devices, signaling potential issues.</a:t>
            </a:r>
            <a:endParaRPr kumimoji="0" lang="en-US" sz="14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Shape 8"/>
          <p:cNvSpPr/>
          <p:nvPr/>
        </p:nvSpPr>
        <p:spPr>
          <a:xfrm>
            <a:off x="7407712" y="3571756"/>
            <a:ext cx="6358890" cy="555308"/>
          </a:xfrm>
          <a:prstGeom prst="roundRect">
            <a:avLst>
              <a:gd name="adj" fmla="val 480056"/>
            </a:avLst>
          </a:prstGeom>
          <a:solidFill>
            <a:srgbClr val="F2EEEE"/>
          </a:solidFill>
          <a:ln/>
        </p:spPr>
      </p:sp>
      <p:sp>
        <p:nvSpPr>
          <p:cNvPr id="11" name="Text 9"/>
          <p:cNvSpPr/>
          <p:nvPr/>
        </p:nvSpPr>
        <p:spPr>
          <a:xfrm>
            <a:off x="10448330" y="3675817"/>
            <a:ext cx="277654" cy="347067"/>
          </a:xfrm>
          <a:prstGeom prst="rect">
            <a:avLst/>
          </a:prstGeom>
          <a:noFill/>
          <a:ln/>
        </p:spPr>
        <p:txBody>
          <a:bodyPr wrap="none" lIns="0" tIns="0" rIns="0" bIns="0" rtlCol="0" anchor="t"/>
          <a:lstStyle/>
          <a:p>
            <a:pPr marL="0" marR="0" lvl="0" indent="0" algn="l" defTabSz="914400" rtl="0" eaLnBrk="1" fontAlgn="auto" latinLnBrk="0" hangingPunct="1">
              <a:lnSpc>
                <a:spcPts val="2150"/>
              </a:lnSpc>
              <a:spcBef>
                <a:spcPts val="0"/>
              </a:spcBef>
              <a:spcAft>
                <a:spcPts val="0"/>
              </a:spcAft>
              <a:buClrTx/>
              <a:buSzTx/>
              <a:buFontTx/>
              <a:buNone/>
              <a:tabLst/>
              <a:defRPr/>
            </a:pPr>
            <a:r>
              <a:rPr kumimoji="0" lang="en-US" sz="2150" b="1" i="0" u="none" strike="noStrike" kern="1200" cap="none" spc="0" normalizeH="0" baseline="0" noProof="0" dirty="0">
                <a:ln>
                  <a:noFill/>
                </a:ln>
                <a:solidFill>
                  <a:srgbClr val="3D3838"/>
                </a:solidFill>
                <a:effectLst/>
                <a:uLnTx/>
                <a:uFillTx/>
                <a:latin typeface="Calibri" panose="020F0502020204030204" pitchFamily="34" charset="0"/>
                <a:ea typeface="Calibri" panose="020F0502020204030204" pitchFamily="34" charset="0"/>
                <a:cs typeface="Calibri" panose="020F0502020204030204" pitchFamily="34" charset="0"/>
              </a:rPr>
              <a:t>2</a:t>
            </a:r>
            <a:endParaRPr kumimoji="0" lang="en-US" sz="21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 name="Text 10"/>
          <p:cNvSpPr/>
          <p:nvPr/>
        </p:nvSpPr>
        <p:spPr>
          <a:xfrm>
            <a:off x="7592735" y="4312087"/>
            <a:ext cx="2795111" cy="262890"/>
          </a:xfrm>
          <a:prstGeom prst="rect">
            <a:avLst/>
          </a:prstGeom>
          <a:noFill/>
          <a:ln/>
        </p:spPr>
        <p:txBody>
          <a:bodyPr wrap="none" lIns="0" tIns="0" rIns="0" bIns="0" rtlCol="0" anchor="t"/>
          <a:lstStyle/>
          <a:p>
            <a:pPr marL="0" marR="0" lvl="0" indent="0" algn="l" defTabSz="914400" rtl="0" eaLnBrk="1" fontAlgn="auto" latinLnBrk="0" hangingPunct="1">
              <a:lnSpc>
                <a:spcPts val="2050"/>
              </a:lnSpc>
              <a:spcBef>
                <a:spcPts val="0"/>
              </a:spcBef>
              <a:spcAft>
                <a:spcPts val="0"/>
              </a:spcAft>
              <a:buClrTx/>
              <a:buSzTx/>
              <a:buFontTx/>
              <a:buNone/>
              <a:tabLst/>
              <a:defRPr/>
            </a:pPr>
            <a:r>
              <a:rPr kumimoji="0" lang="en-US" sz="1650" b="1" i="0" u="none" strike="noStrike" kern="1200" cap="none" spc="0" normalizeH="0" baseline="0" noProof="0" dirty="0">
                <a:ln>
                  <a:noFill/>
                </a:ln>
                <a:solidFill>
                  <a:srgbClr val="3D3838"/>
                </a:solidFill>
                <a:effectLst/>
                <a:uLnTx/>
                <a:uFillTx/>
                <a:latin typeface="Calibri" panose="020F0502020204030204" pitchFamily="34" charset="0"/>
                <a:ea typeface="Calibri" panose="020F0502020204030204" pitchFamily="34" charset="0"/>
                <a:cs typeface="Calibri" panose="020F0502020204030204" pitchFamily="34" charset="0"/>
              </a:rPr>
              <a:t>Abnormal Message Rates</a:t>
            </a:r>
            <a:endParaRPr kumimoji="0" lang="en-US" sz="16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3" name="Text 11"/>
          <p:cNvSpPr/>
          <p:nvPr/>
        </p:nvSpPr>
        <p:spPr>
          <a:xfrm>
            <a:off x="7592735" y="4685943"/>
            <a:ext cx="5988844" cy="555308"/>
          </a:xfrm>
          <a:prstGeom prst="rect">
            <a:avLst/>
          </a:prstGeom>
          <a:noFill/>
          <a:ln/>
        </p:spPr>
        <p:txBody>
          <a:bodyPr wrap="square" lIns="0" tIns="0" rIns="0" bIns="0" rtlCol="0" anchor="t"/>
          <a:lstStyle/>
          <a:p>
            <a:pPr marL="0" marR="0" lvl="0" indent="0" algn="l" defTabSz="914400" rtl="0" eaLnBrk="1" fontAlgn="auto" latinLnBrk="0" hangingPunct="1">
              <a:lnSpc>
                <a:spcPts val="2150"/>
              </a:lnSpc>
              <a:spcBef>
                <a:spcPts val="0"/>
              </a:spcBef>
              <a:spcAft>
                <a:spcPts val="0"/>
              </a:spcAft>
              <a:buClrTx/>
              <a:buSzTx/>
              <a:buFontTx/>
              <a:buNone/>
              <a:tabLst/>
              <a:defRPr/>
            </a:pPr>
            <a:r>
              <a:rPr kumimoji="0" lang="en-US" sz="1450" b="0" i="0" u="none" strike="noStrike" kern="1200" cap="none" spc="0" normalizeH="0" baseline="0" noProof="0" dirty="0">
                <a:ln>
                  <a:noFill/>
                </a:ln>
                <a:solidFill>
                  <a:srgbClr val="3D3838"/>
                </a:solidFill>
                <a:effectLst/>
                <a:uLnTx/>
                <a:uFillTx/>
                <a:latin typeface="Source Sans 3" pitchFamily="34" charset="0"/>
                <a:ea typeface="Source Sans 3" pitchFamily="34" charset="-122"/>
                <a:cs typeface="Source Sans 3" pitchFamily="34" charset="-120"/>
              </a:rPr>
              <a:t>Identifies unusual patterns in data transmission, such as unexpected spikes or drops.</a:t>
            </a:r>
            <a:endParaRPr kumimoji="0" lang="en-US" sz="14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 name="Shape 12"/>
          <p:cNvSpPr/>
          <p:nvPr/>
        </p:nvSpPr>
        <p:spPr>
          <a:xfrm>
            <a:off x="863798" y="5611297"/>
            <a:ext cx="6358890" cy="555308"/>
          </a:xfrm>
          <a:prstGeom prst="roundRect">
            <a:avLst>
              <a:gd name="adj" fmla="val 480056"/>
            </a:avLst>
          </a:prstGeom>
          <a:solidFill>
            <a:srgbClr val="F2EEEE"/>
          </a:solidFill>
          <a:ln/>
        </p:spPr>
      </p:sp>
      <p:sp>
        <p:nvSpPr>
          <p:cNvPr id="15" name="Text 13"/>
          <p:cNvSpPr/>
          <p:nvPr/>
        </p:nvSpPr>
        <p:spPr>
          <a:xfrm>
            <a:off x="3904417" y="5715357"/>
            <a:ext cx="277654" cy="347067"/>
          </a:xfrm>
          <a:prstGeom prst="rect">
            <a:avLst/>
          </a:prstGeom>
          <a:noFill/>
          <a:ln/>
        </p:spPr>
        <p:txBody>
          <a:bodyPr wrap="none" lIns="0" tIns="0" rIns="0" bIns="0" rtlCol="0" anchor="t"/>
          <a:lstStyle/>
          <a:p>
            <a:pPr marL="0" marR="0" lvl="0" indent="0" algn="l" defTabSz="914400" rtl="0" eaLnBrk="1" fontAlgn="auto" latinLnBrk="0" hangingPunct="1">
              <a:lnSpc>
                <a:spcPts val="2150"/>
              </a:lnSpc>
              <a:spcBef>
                <a:spcPts val="0"/>
              </a:spcBef>
              <a:spcAft>
                <a:spcPts val="0"/>
              </a:spcAft>
              <a:buClrTx/>
              <a:buSzTx/>
              <a:buFontTx/>
              <a:buNone/>
              <a:tabLst/>
              <a:defRPr/>
            </a:pPr>
            <a:r>
              <a:rPr kumimoji="0" lang="en-US" sz="2150" b="1" i="0" u="none" strike="noStrike" kern="1200" cap="none" spc="0" normalizeH="0" baseline="0" noProof="0" dirty="0">
                <a:ln>
                  <a:noFill/>
                </a:ln>
                <a:solidFill>
                  <a:srgbClr val="3D3838"/>
                </a:solidFill>
                <a:effectLst/>
                <a:uLnTx/>
                <a:uFillTx/>
                <a:latin typeface="Calibri" panose="020F0502020204030204" pitchFamily="34" charset="0"/>
                <a:ea typeface="Calibri" panose="020F0502020204030204" pitchFamily="34" charset="0"/>
                <a:cs typeface="Calibri" panose="020F0502020204030204" pitchFamily="34" charset="0"/>
              </a:rPr>
              <a:t>3</a:t>
            </a:r>
            <a:endParaRPr kumimoji="0" lang="en-US" sz="21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 name="Text 14"/>
          <p:cNvSpPr/>
          <p:nvPr/>
        </p:nvSpPr>
        <p:spPr>
          <a:xfrm>
            <a:off x="1048822" y="6351627"/>
            <a:ext cx="2973824" cy="262890"/>
          </a:xfrm>
          <a:prstGeom prst="rect">
            <a:avLst/>
          </a:prstGeom>
          <a:noFill/>
          <a:ln/>
        </p:spPr>
        <p:txBody>
          <a:bodyPr wrap="none" lIns="0" tIns="0" rIns="0" bIns="0" rtlCol="0" anchor="t"/>
          <a:lstStyle/>
          <a:p>
            <a:pPr marL="0" marR="0" lvl="0" indent="0" algn="l" defTabSz="914400" rtl="0" eaLnBrk="1" fontAlgn="auto" latinLnBrk="0" hangingPunct="1">
              <a:lnSpc>
                <a:spcPts val="2050"/>
              </a:lnSpc>
              <a:spcBef>
                <a:spcPts val="0"/>
              </a:spcBef>
              <a:spcAft>
                <a:spcPts val="0"/>
              </a:spcAft>
              <a:buClrTx/>
              <a:buSzTx/>
              <a:buFontTx/>
              <a:buNone/>
              <a:tabLst/>
              <a:defRPr/>
            </a:pPr>
            <a:r>
              <a:rPr kumimoji="0" lang="en-US" sz="1650" b="1" i="0" u="none" strike="noStrike" kern="1200" cap="none" spc="0" normalizeH="0" baseline="0" noProof="0" dirty="0">
                <a:ln>
                  <a:noFill/>
                </a:ln>
                <a:solidFill>
                  <a:srgbClr val="3D3838"/>
                </a:solidFill>
                <a:effectLst/>
                <a:uLnTx/>
                <a:uFillTx/>
                <a:latin typeface="Calibri" panose="020F0502020204030204" pitchFamily="34" charset="0"/>
                <a:ea typeface="Calibri" panose="020F0502020204030204" pitchFamily="34" charset="0"/>
                <a:cs typeface="Calibri" panose="020F0502020204030204" pitchFamily="34" charset="0"/>
              </a:rPr>
              <a:t>Unauthorized Topic Access</a:t>
            </a:r>
            <a:endParaRPr kumimoji="0" lang="en-US" sz="16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7" name="Text 15"/>
          <p:cNvSpPr/>
          <p:nvPr/>
        </p:nvSpPr>
        <p:spPr>
          <a:xfrm>
            <a:off x="1048822" y="6725483"/>
            <a:ext cx="5988844" cy="555308"/>
          </a:xfrm>
          <a:prstGeom prst="rect">
            <a:avLst/>
          </a:prstGeom>
          <a:noFill/>
          <a:ln/>
        </p:spPr>
        <p:txBody>
          <a:bodyPr wrap="square" lIns="0" tIns="0" rIns="0" bIns="0" rtlCol="0" anchor="t"/>
          <a:lstStyle/>
          <a:p>
            <a:pPr marL="0" marR="0" lvl="0" indent="0" algn="l" defTabSz="914400" rtl="0" eaLnBrk="1" fontAlgn="auto" latinLnBrk="0" hangingPunct="1">
              <a:lnSpc>
                <a:spcPts val="2150"/>
              </a:lnSpc>
              <a:spcBef>
                <a:spcPts val="0"/>
              </a:spcBef>
              <a:spcAft>
                <a:spcPts val="0"/>
              </a:spcAft>
              <a:buClrTx/>
              <a:buSzTx/>
              <a:buFontTx/>
              <a:buNone/>
              <a:tabLst/>
              <a:defRPr/>
            </a:pPr>
            <a:r>
              <a:rPr kumimoji="0" lang="en-US" sz="1450" b="0" i="0" u="none" strike="noStrike" kern="1200" cap="none" spc="0" normalizeH="0" baseline="0" noProof="0" dirty="0">
                <a:ln>
                  <a:noFill/>
                </a:ln>
                <a:solidFill>
                  <a:srgbClr val="3D3838"/>
                </a:solidFill>
                <a:effectLst/>
                <a:uLnTx/>
                <a:uFillTx/>
                <a:latin typeface="Source Sans 3" pitchFamily="34" charset="0"/>
                <a:ea typeface="Source Sans 3" pitchFamily="34" charset="-122"/>
                <a:cs typeface="Source Sans 3" pitchFamily="34" charset="-120"/>
              </a:rPr>
              <a:t>Flags attempts by devices to access data topics they are not authorized to interact with.</a:t>
            </a:r>
            <a:endParaRPr kumimoji="0" lang="en-US" sz="14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8" name="Shape 16"/>
          <p:cNvSpPr/>
          <p:nvPr/>
        </p:nvSpPr>
        <p:spPr>
          <a:xfrm>
            <a:off x="7407712" y="5611297"/>
            <a:ext cx="6358890" cy="555308"/>
          </a:xfrm>
          <a:prstGeom prst="roundRect">
            <a:avLst>
              <a:gd name="adj" fmla="val 480056"/>
            </a:avLst>
          </a:prstGeom>
          <a:solidFill>
            <a:srgbClr val="F2EEEE"/>
          </a:solidFill>
          <a:ln/>
        </p:spPr>
      </p:sp>
      <p:sp>
        <p:nvSpPr>
          <p:cNvPr id="19" name="Text 17"/>
          <p:cNvSpPr/>
          <p:nvPr/>
        </p:nvSpPr>
        <p:spPr>
          <a:xfrm>
            <a:off x="10448330" y="5715357"/>
            <a:ext cx="277654" cy="347067"/>
          </a:xfrm>
          <a:prstGeom prst="rect">
            <a:avLst/>
          </a:prstGeom>
          <a:noFill/>
          <a:ln/>
        </p:spPr>
        <p:txBody>
          <a:bodyPr wrap="none" lIns="0" tIns="0" rIns="0" bIns="0" rtlCol="0" anchor="t"/>
          <a:lstStyle/>
          <a:p>
            <a:pPr marL="0" marR="0" lvl="0" indent="0" algn="l" defTabSz="914400" rtl="0" eaLnBrk="1" fontAlgn="auto" latinLnBrk="0" hangingPunct="1">
              <a:lnSpc>
                <a:spcPts val="2150"/>
              </a:lnSpc>
              <a:spcBef>
                <a:spcPts val="0"/>
              </a:spcBef>
              <a:spcAft>
                <a:spcPts val="0"/>
              </a:spcAft>
              <a:buClrTx/>
              <a:buSzTx/>
              <a:buFontTx/>
              <a:buNone/>
              <a:tabLst/>
              <a:defRPr/>
            </a:pPr>
            <a:r>
              <a:rPr kumimoji="0" lang="en-US" sz="2150" b="1" i="0" u="none" strike="noStrike" kern="1200" cap="none" spc="0" normalizeH="0" baseline="0" noProof="0" dirty="0">
                <a:ln>
                  <a:noFill/>
                </a:ln>
                <a:solidFill>
                  <a:srgbClr val="3D3838"/>
                </a:solidFill>
                <a:effectLst/>
                <a:uLnTx/>
                <a:uFillTx/>
                <a:latin typeface="Calibri" panose="020F0502020204030204" pitchFamily="34" charset="0"/>
                <a:ea typeface="Calibri" panose="020F0502020204030204" pitchFamily="34" charset="0"/>
                <a:cs typeface="Calibri" panose="020F0502020204030204" pitchFamily="34" charset="0"/>
              </a:rPr>
              <a:t>4</a:t>
            </a:r>
            <a:endParaRPr kumimoji="0" lang="en-US" sz="21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0" name="Text 18"/>
          <p:cNvSpPr/>
          <p:nvPr/>
        </p:nvSpPr>
        <p:spPr>
          <a:xfrm>
            <a:off x="7592735" y="6351627"/>
            <a:ext cx="2590086" cy="262890"/>
          </a:xfrm>
          <a:prstGeom prst="rect">
            <a:avLst/>
          </a:prstGeom>
          <a:noFill/>
          <a:ln/>
        </p:spPr>
        <p:txBody>
          <a:bodyPr wrap="none" lIns="0" tIns="0" rIns="0" bIns="0" rtlCol="0" anchor="t"/>
          <a:lstStyle/>
          <a:p>
            <a:pPr marL="0" marR="0" lvl="0" indent="0" algn="l" defTabSz="914400" rtl="0" eaLnBrk="1" fontAlgn="auto" latinLnBrk="0" hangingPunct="1">
              <a:lnSpc>
                <a:spcPts val="2050"/>
              </a:lnSpc>
              <a:spcBef>
                <a:spcPts val="0"/>
              </a:spcBef>
              <a:spcAft>
                <a:spcPts val="0"/>
              </a:spcAft>
              <a:buClrTx/>
              <a:buSzTx/>
              <a:buFontTx/>
              <a:buNone/>
              <a:tabLst/>
              <a:defRPr/>
            </a:pPr>
            <a:r>
              <a:rPr kumimoji="0" lang="en-US" sz="1650" b="1" i="0" u="none" strike="noStrike" kern="1200" cap="none" spc="0" normalizeH="0" baseline="0" noProof="0" dirty="0">
                <a:ln>
                  <a:noFill/>
                </a:ln>
                <a:solidFill>
                  <a:srgbClr val="3D3838"/>
                </a:solidFill>
                <a:effectLst/>
                <a:uLnTx/>
                <a:uFillTx/>
                <a:latin typeface="Calibri" panose="020F0502020204030204" pitchFamily="34" charset="0"/>
                <a:ea typeface="Calibri" panose="020F0502020204030204" pitchFamily="34" charset="0"/>
                <a:cs typeface="Calibri" panose="020F0502020204030204" pitchFamily="34" charset="0"/>
              </a:rPr>
              <a:t>Authentication Failures</a:t>
            </a:r>
            <a:endParaRPr kumimoji="0" lang="en-US" sz="16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1" name="Text 19"/>
          <p:cNvSpPr/>
          <p:nvPr/>
        </p:nvSpPr>
        <p:spPr>
          <a:xfrm>
            <a:off x="7592735" y="6725483"/>
            <a:ext cx="5988844" cy="555308"/>
          </a:xfrm>
          <a:prstGeom prst="rect">
            <a:avLst/>
          </a:prstGeom>
          <a:noFill/>
          <a:ln/>
        </p:spPr>
        <p:txBody>
          <a:bodyPr wrap="square" lIns="0" tIns="0" rIns="0" bIns="0" rtlCol="0" anchor="t"/>
          <a:lstStyle/>
          <a:p>
            <a:pPr marL="0" marR="0" lvl="0" indent="0" algn="l" defTabSz="914400" rtl="0" eaLnBrk="1" fontAlgn="auto" latinLnBrk="0" hangingPunct="1">
              <a:lnSpc>
                <a:spcPts val="2150"/>
              </a:lnSpc>
              <a:spcBef>
                <a:spcPts val="0"/>
              </a:spcBef>
              <a:spcAft>
                <a:spcPts val="0"/>
              </a:spcAft>
              <a:buClrTx/>
              <a:buSzTx/>
              <a:buFontTx/>
              <a:buNone/>
              <a:tabLst/>
              <a:defRPr/>
            </a:pPr>
            <a:r>
              <a:rPr kumimoji="0" lang="en-US" sz="1450" b="0" i="0" u="none" strike="noStrike" kern="1200" cap="none" spc="0" normalizeH="0" baseline="0" noProof="0" dirty="0">
                <a:ln>
                  <a:noFill/>
                </a:ln>
                <a:solidFill>
                  <a:srgbClr val="3D3838"/>
                </a:solidFill>
                <a:effectLst/>
                <a:uLnTx/>
                <a:uFillTx/>
                <a:latin typeface="Source Sans 3" pitchFamily="34" charset="0"/>
                <a:ea typeface="Source Sans 3" pitchFamily="34" charset="-122"/>
                <a:cs typeface="Source Sans 3" pitchFamily="34" charset="-120"/>
              </a:rPr>
              <a:t>Identifies repeated failed authentication attempts, indicating potential security breaches.</a:t>
            </a:r>
            <a:endParaRPr kumimoji="0" lang="en-US" sz="14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821157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863798" y="751403"/>
            <a:ext cx="8479631" cy="666155"/>
          </a:xfrm>
          <a:prstGeom prst="rect">
            <a:avLst/>
          </a:prstGeom>
          <a:noFill/>
          <a:ln/>
        </p:spPr>
        <p:txBody>
          <a:bodyPr wrap="none" lIns="0" tIns="0" rIns="0" bIns="0" rtlCol="0" anchor="t"/>
          <a:lstStyle/>
          <a:p>
            <a:pPr marL="0" marR="0" lvl="0" indent="0" algn="l" defTabSz="914400" rtl="0" eaLnBrk="1" fontAlgn="auto" latinLnBrk="0" hangingPunct="1">
              <a:lnSpc>
                <a:spcPts val="5200"/>
              </a:lnSpc>
              <a:spcBef>
                <a:spcPts val="0"/>
              </a:spcBef>
              <a:spcAft>
                <a:spcPts val="0"/>
              </a:spcAft>
              <a:buClrTx/>
              <a:buSzTx/>
              <a:buFontTx/>
              <a:buNone/>
              <a:tabLst/>
              <a:defRPr/>
            </a:pPr>
            <a:r>
              <a:rPr kumimoji="0" lang="en-US" sz="4150" b="1"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rPr>
              <a:t>Audit, Compliance &amp; Metadata</a:t>
            </a:r>
            <a:endParaRPr kumimoji="0" lang="en-US" sz="41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Text 1"/>
          <p:cNvSpPr/>
          <p:nvPr/>
        </p:nvSpPr>
        <p:spPr>
          <a:xfrm>
            <a:off x="863798" y="2003703"/>
            <a:ext cx="3650218" cy="399693"/>
          </a:xfrm>
          <a:prstGeom prst="rect">
            <a:avLst/>
          </a:prstGeom>
          <a:noFill/>
          <a:ln/>
        </p:spPr>
        <p:txBody>
          <a:bodyPr wrap="none" lIns="0" tIns="0" rIns="0" bIns="0" rtlCol="0" anchor="t"/>
          <a:lstStyle/>
          <a:p>
            <a:pPr marL="0" marR="0" lvl="0" indent="0" algn="l" defTabSz="914400" rtl="0" eaLnBrk="1" fontAlgn="auto" latinLnBrk="0" hangingPunct="1">
              <a:lnSpc>
                <a:spcPts val="3100"/>
              </a:lnSpc>
              <a:spcBef>
                <a:spcPts val="0"/>
              </a:spcBef>
              <a:spcAft>
                <a:spcPts val="0"/>
              </a:spcAft>
              <a:buClrTx/>
              <a:buSzTx/>
              <a:buFontTx/>
              <a:buNone/>
              <a:tabLst/>
              <a:defRPr/>
            </a:pPr>
            <a:r>
              <a:rPr kumimoji="0" lang="en-US" sz="2500" b="1"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rPr>
              <a:t>CloudTrail Integration</a:t>
            </a:r>
            <a:endParaRPr kumimoji="0" lang="en-US" sz="25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 name="Text 2"/>
          <p:cNvSpPr/>
          <p:nvPr/>
        </p:nvSpPr>
        <p:spPr>
          <a:xfrm>
            <a:off x="863798" y="2637830"/>
            <a:ext cx="6165413" cy="703183"/>
          </a:xfrm>
          <a:prstGeom prst="rect">
            <a:avLst/>
          </a:prstGeom>
          <a:noFill/>
          <a:ln/>
        </p:spPr>
        <p:txBody>
          <a:bodyPr wrap="square" lIns="0" tIns="0" rIns="0" bIns="0" rtlCol="0" anchor="t"/>
          <a:lstStyle/>
          <a:p>
            <a:pPr marL="0" marR="0" lvl="0" indent="0" algn="l" defTabSz="914400" rtl="0" eaLnBrk="1" fontAlgn="auto" latinLnBrk="0" hangingPunct="1">
              <a:lnSpc>
                <a:spcPts val="275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3D3838"/>
                </a:solidFill>
                <a:effectLst/>
                <a:uLnTx/>
                <a:uFillTx/>
                <a:latin typeface="Source Sans 3" pitchFamily="34" charset="0"/>
                <a:ea typeface="Source Sans 3" pitchFamily="34" charset="-122"/>
                <a:cs typeface="Source Sans 3" pitchFamily="34" charset="-120"/>
              </a:rPr>
              <a:t>Comprehensive audit logging provides full visibility into data ingestion activities:</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Shape 3"/>
          <p:cNvSpPr/>
          <p:nvPr/>
        </p:nvSpPr>
        <p:spPr>
          <a:xfrm>
            <a:off x="863798" y="3729276"/>
            <a:ext cx="117157" cy="117158"/>
          </a:xfrm>
          <a:prstGeom prst="roundRect">
            <a:avLst>
              <a:gd name="adj" fmla="val 390246"/>
            </a:avLst>
          </a:prstGeom>
          <a:solidFill>
            <a:srgbClr val="2D2E34"/>
          </a:solidFill>
          <a:ln/>
        </p:spPr>
      </p:sp>
      <p:sp>
        <p:nvSpPr>
          <p:cNvPr id="6" name="Text 4"/>
          <p:cNvSpPr/>
          <p:nvPr/>
        </p:nvSpPr>
        <p:spPr>
          <a:xfrm>
            <a:off x="1215390" y="3604736"/>
            <a:ext cx="2664619" cy="333018"/>
          </a:xfrm>
          <a:prstGeom prst="rect">
            <a:avLst/>
          </a:prstGeom>
          <a:noFill/>
          <a:ln/>
        </p:spPr>
        <p:txBody>
          <a:bodyPr wrap="none" lIns="0" tIns="0" rIns="0" bIns="0" rtlCol="0" anchor="t"/>
          <a:lstStyle/>
          <a:p>
            <a:pPr marL="0" marR="0" lvl="0" indent="0" algn="l" defTabSz="914400" rtl="0" eaLnBrk="1" fontAlgn="auto" latinLnBrk="0" hangingPunct="1">
              <a:lnSpc>
                <a:spcPts val="2600"/>
              </a:lnSpc>
              <a:spcBef>
                <a:spcPts val="0"/>
              </a:spcBef>
              <a:spcAft>
                <a:spcPts val="0"/>
              </a:spcAft>
              <a:buClrTx/>
              <a:buSzTx/>
              <a:buFontTx/>
              <a:buNone/>
              <a:tabLst/>
              <a:defRPr/>
            </a:pPr>
            <a:r>
              <a:rPr kumimoji="0" lang="en-US" sz="2050" b="1" i="0" u="none" strike="noStrike" kern="1200" cap="none" spc="0" normalizeH="0" baseline="0" noProof="0" dirty="0">
                <a:ln>
                  <a:noFill/>
                </a:ln>
                <a:solidFill>
                  <a:srgbClr val="3D3838"/>
                </a:solidFill>
                <a:effectLst/>
                <a:uLnTx/>
                <a:uFillTx/>
                <a:latin typeface="Calibri" panose="020F0502020204030204" pitchFamily="34" charset="0"/>
                <a:ea typeface="Calibri" panose="020F0502020204030204" pitchFamily="34" charset="0"/>
                <a:cs typeface="Calibri" panose="020F0502020204030204" pitchFamily="34" charset="0"/>
              </a:rPr>
              <a:t>Complete Logging</a:t>
            </a:r>
            <a:endParaRPr kumimoji="0" lang="en-US" sz="20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Text 5"/>
          <p:cNvSpPr/>
          <p:nvPr/>
        </p:nvSpPr>
        <p:spPr>
          <a:xfrm>
            <a:off x="1215390" y="4172188"/>
            <a:ext cx="5813822" cy="703183"/>
          </a:xfrm>
          <a:prstGeom prst="rect">
            <a:avLst/>
          </a:prstGeom>
          <a:noFill/>
          <a:ln/>
        </p:spPr>
        <p:txBody>
          <a:bodyPr wrap="square" lIns="0" tIns="0" rIns="0" bIns="0" rtlCol="0" anchor="t"/>
          <a:lstStyle/>
          <a:p>
            <a:pPr marL="0" marR="0" lvl="0" indent="0" algn="l" defTabSz="914400" rtl="0" eaLnBrk="1" fontAlgn="auto" latinLnBrk="0" hangingPunct="1">
              <a:lnSpc>
                <a:spcPts val="275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3D3838"/>
                </a:solidFill>
                <a:effectLst/>
                <a:uLnTx/>
                <a:uFillTx/>
                <a:latin typeface="Source Sans 3" pitchFamily="34" charset="0"/>
                <a:ea typeface="Source Sans 3" pitchFamily="34" charset="-122"/>
                <a:cs typeface="Source Sans 3" pitchFamily="34" charset="-120"/>
              </a:rPr>
              <a:t>All S3 API actions automatically logged including uploads, deletions, and access attempts</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Shape 6"/>
          <p:cNvSpPr/>
          <p:nvPr/>
        </p:nvSpPr>
        <p:spPr>
          <a:xfrm>
            <a:off x="863798" y="5468779"/>
            <a:ext cx="117157" cy="117158"/>
          </a:xfrm>
          <a:prstGeom prst="roundRect">
            <a:avLst>
              <a:gd name="adj" fmla="val 390246"/>
            </a:avLst>
          </a:prstGeom>
          <a:solidFill>
            <a:srgbClr val="2D2E34"/>
          </a:solidFill>
          <a:ln/>
        </p:spPr>
      </p:sp>
      <p:sp>
        <p:nvSpPr>
          <p:cNvPr id="9" name="Text 7"/>
          <p:cNvSpPr/>
          <p:nvPr/>
        </p:nvSpPr>
        <p:spPr>
          <a:xfrm>
            <a:off x="1215390" y="5344239"/>
            <a:ext cx="2664619" cy="333018"/>
          </a:xfrm>
          <a:prstGeom prst="rect">
            <a:avLst/>
          </a:prstGeom>
          <a:noFill/>
          <a:ln/>
        </p:spPr>
        <p:txBody>
          <a:bodyPr wrap="none" lIns="0" tIns="0" rIns="0" bIns="0" rtlCol="0" anchor="t"/>
          <a:lstStyle/>
          <a:p>
            <a:pPr marL="0" marR="0" lvl="0" indent="0" algn="l" defTabSz="914400" rtl="0" eaLnBrk="1" fontAlgn="auto" latinLnBrk="0" hangingPunct="1">
              <a:lnSpc>
                <a:spcPts val="2600"/>
              </a:lnSpc>
              <a:spcBef>
                <a:spcPts val="0"/>
              </a:spcBef>
              <a:spcAft>
                <a:spcPts val="0"/>
              </a:spcAft>
              <a:buClrTx/>
              <a:buSzTx/>
              <a:buFontTx/>
              <a:buNone/>
              <a:tabLst/>
              <a:defRPr/>
            </a:pPr>
            <a:r>
              <a:rPr kumimoji="0" lang="en-US" sz="2050" b="1" i="0" u="none" strike="noStrike" kern="1200" cap="none" spc="0" normalizeH="0" baseline="0" noProof="0" dirty="0">
                <a:ln>
                  <a:noFill/>
                </a:ln>
                <a:solidFill>
                  <a:srgbClr val="3D3838"/>
                </a:solidFill>
                <a:effectLst/>
                <a:uLnTx/>
                <a:uFillTx/>
                <a:latin typeface="Calibri" panose="020F0502020204030204" pitchFamily="34" charset="0"/>
                <a:ea typeface="Calibri" panose="020F0502020204030204" pitchFamily="34" charset="0"/>
                <a:cs typeface="Calibri" panose="020F0502020204030204" pitchFamily="34" charset="0"/>
              </a:rPr>
              <a:t>Dedicated Storage</a:t>
            </a:r>
            <a:endParaRPr kumimoji="0" lang="en-US" sz="20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Text 8"/>
          <p:cNvSpPr/>
          <p:nvPr/>
        </p:nvSpPr>
        <p:spPr>
          <a:xfrm>
            <a:off x="1215390" y="5911691"/>
            <a:ext cx="5813822" cy="703183"/>
          </a:xfrm>
          <a:prstGeom prst="rect">
            <a:avLst/>
          </a:prstGeom>
          <a:noFill/>
          <a:ln/>
        </p:spPr>
        <p:txBody>
          <a:bodyPr wrap="square" lIns="0" tIns="0" rIns="0" bIns="0" rtlCol="0" anchor="t"/>
          <a:lstStyle/>
          <a:p>
            <a:pPr marL="0" marR="0" lvl="0" indent="0" algn="l" defTabSz="914400" rtl="0" eaLnBrk="1" fontAlgn="auto" latinLnBrk="0" hangingPunct="1">
              <a:lnSpc>
                <a:spcPts val="275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3D3838"/>
                </a:solidFill>
                <a:effectLst/>
                <a:uLnTx/>
                <a:uFillTx/>
                <a:latin typeface="Source Sans 3" pitchFamily="34" charset="0"/>
                <a:ea typeface="Source Sans 3" pitchFamily="34" charset="-122"/>
                <a:cs typeface="Source Sans 3" pitchFamily="34" charset="-120"/>
              </a:rPr>
              <a:t>Logs stored in a separate, restricted audit bucket with long-term retention policies</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 name="Text 9"/>
          <p:cNvSpPr/>
          <p:nvPr/>
        </p:nvSpPr>
        <p:spPr>
          <a:xfrm>
            <a:off x="7608808" y="2003703"/>
            <a:ext cx="3197543" cy="399693"/>
          </a:xfrm>
          <a:prstGeom prst="rect">
            <a:avLst/>
          </a:prstGeom>
          <a:noFill/>
          <a:ln/>
        </p:spPr>
        <p:txBody>
          <a:bodyPr wrap="none" lIns="0" tIns="0" rIns="0" bIns="0" rtlCol="0" anchor="t"/>
          <a:lstStyle/>
          <a:p>
            <a:pPr marL="0" marR="0" lvl="0" indent="0" algn="l" defTabSz="914400" rtl="0" eaLnBrk="1" fontAlgn="auto" latinLnBrk="0" hangingPunct="1">
              <a:lnSpc>
                <a:spcPts val="3100"/>
              </a:lnSpc>
              <a:spcBef>
                <a:spcPts val="0"/>
              </a:spcBef>
              <a:spcAft>
                <a:spcPts val="0"/>
              </a:spcAft>
              <a:buClrTx/>
              <a:buSzTx/>
              <a:buFontTx/>
              <a:buNone/>
              <a:tabLst/>
              <a:defRPr/>
            </a:pPr>
            <a:r>
              <a:rPr kumimoji="0" lang="en-US" sz="2500" b="1"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rPr>
              <a:t>Data Organization</a:t>
            </a:r>
            <a:endParaRPr kumimoji="0" lang="en-US" sz="25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 name="Text 10"/>
          <p:cNvSpPr/>
          <p:nvPr/>
        </p:nvSpPr>
        <p:spPr>
          <a:xfrm>
            <a:off x="7608808" y="2637830"/>
            <a:ext cx="6165413" cy="703183"/>
          </a:xfrm>
          <a:prstGeom prst="rect">
            <a:avLst/>
          </a:prstGeom>
          <a:noFill/>
          <a:ln/>
        </p:spPr>
        <p:txBody>
          <a:bodyPr wrap="square" lIns="0" tIns="0" rIns="0" bIns="0" rtlCol="0" anchor="t"/>
          <a:lstStyle/>
          <a:p>
            <a:pPr marL="0" marR="0" lvl="0" indent="0" algn="l" defTabSz="914400" rtl="0" eaLnBrk="1" fontAlgn="auto" latinLnBrk="0" hangingPunct="1">
              <a:lnSpc>
                <a:spcPts val="275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3D3838"/>
                </a:solidFill>
                <a:effectLst/>
                <a:uLnTx/>
                <a:uFillTx/>
                <a:latin typeface="Source Sans 3" pitchFamily="34" charset="0"/>
                <a:ea typeface="Source Sans 3" pitchFamily="34" charset="-122"/>
                <a:cs typeface="Source Sans 3" pitchFamily="34" charset="-120"/>
              </a:rPr>
              <a:t>Data is systematically categorized using directory-based and system metadata:</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3" name="Text 11"/>
          <p:cNvSpPr/>
          <p:nvPr/>
        </p:nvSpPr>
        <p:spPr>
          <a:xfrm>
            <a:off x="7608808" y="3551992"/>
            <a:ext cx="6165413" cy="703183"/>
          </a:xfrm>
          <a:prstGeom prst="rect">
            <a:avLst/>
          </a:prstGeom>
          <a:noFill/>
          <a:ln/>
        </p:spPr>
        <p:txBody>
          <a:bodyPr wrap="square" lIns="0" tIns="0" rIns="0" bIns="0" rtlCol="0" anchor="t"/>
          <a:lstStyle/>
          <a:p>
            <a:pPr marL="342900" marR="0" lvl="0" indent="-342900" algn="l" defTabSz="914400" rtl="0" eaLnBrk="1" fontAlgn="auto" latinLnBrk="0" hangingPunct="1">
              <a:lnSpc>
                <a:spcPts val="2750"/>
              </a:lnSpc>
              <a:spcBef>
                <a:spcPts val="0"/>
              </a:spcBef>
              <a:spcAft>
                <a:spcPts val="0"/>
              </a:spcAft>
              <a:buClrTx/>
              <a:buSzPct val="100000"/>
              <a:buFontTx/>
              <a:buChar char="•"/>
              <a:tabLst/>
              <a:defRPr/>
            </a:pPr>
            <a:r>
              <a:rPr kumimoji="0" lang="en-US" sz="1800" b="1" i="0" u="none" strike="noStrike" kern="1200" cap="none" spc="0" normalizeH="0" baseline="0" noProof="0" dirty="0">
                <a:ln>
                  <a:noFill/>
                </a:ln>
                <a:solidFill>
                  <a:srgbClr val="3D3838"/>
                </a:solidFill>
                <a:effectLst/>
                <a:uLnTx/>
                <a:uFillTx/>
                <a:latin typeface="Source Sans 3" pitchFamily="34" charset="0"/>
                <a:ea typeface="Source Sans 3" pitchFamily="34" charset="-122"/>
                <a:cs typeface="Source Sans 3" pitchFamily="34" charset="-120"/>
              </a:rPr>
              <a:t>Source Classification:</a:t>
            </a:r>
            <a:r>
              <a:rPr kumimoji="0" lang="en-US" sz="1800" b="0" i="0" u="none" strike="noStrike" kern="1200" cap="none" spc="0" normalizeH="0" baseline="0" noProof="0" dirty="0">
                <a:ln>
                  <a:noFill/>
                </a:ln>
                <a:solidFill>
                  <a:srgbClr val="3D3838"/>
                </a:solidFill>
                <a:effectLst/>
                <a:uLnTx/>
                <a:uFillTx/>
                <a:latin typeface="Source Sans 3" pitchFamily="34" charset="0"/>
                <a:ea typeface="Source Sans 3" pitchFamily="34" charset="-122"/>
                <a:cs typeface="Source Sans 3" pitchFamily="34" charset="-120"/>
              </a:rPr>
              <a:t> Identifies origin (edge vs. cloud-generated)</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 name="Text 12"/>
          <p:cNvSpPr/>
          <p:nvPr/>
        </p:nvSpPr>
        <p:spPr>
          <a:xfrm>
            <a:off x="7608808" y="4337209"/>
            <a:ext cx="6165413" cy="703183"/>
          </a:xfrm>
          <a:prstGeom prst="rect">
            <a:avLst/>
          </a:prstGeom>
          <a:noFill/>
          <a:ln/>
        </p:spPr>
        <p:txBody>
          <a:bodyPr wrap="square" lIns="0" tIns="0" rIns="0" bIns="0" rtlCol="0" anchor="t"/>
          <a:lstStyle/>
          <a:p>
            <a:pPr marL="342900" marR="0" lvl="0" indent="-342900" algn="l" defTabSz="914400" rtl="0" eaLnBrk="1" fontAlgn="auto" latinLnBrk="0" hangingPunct="1">
              <a:lnSpc>
                <a:spcPts val="2750"/>
              </a:lnSpc>
              <a:spcBef>
                <a:spcPts val="0"/>
              </a:spcBef>
              <a:spcAft>
                <a:spcPts val="0"/>
              </a:spcAft>
              <a:buClrTx/>
              <a:buSzPct val="100000"/>
              <a:buFontTx/>
              <a:buChar char="•"/>
              <a:tabLst/>
              <a:defRPr/>
            </a:pPr>
            <a:r>
              <a:rPr kumimoji="0" lang="en-US" sz="1800" b="1" i="0" u="none" strike="noStrike" kern="1200" cap="none" spc="0" normalizeH="0" baseline="0" noProof="0" dirty="0">
                <a:ln>
                  <a:noFill/>
                </a:ln>
                <a:solidFill>
                  <a:srgbClr val="3D3838"/>
                </a:solidFill>
                <a:effectLst/>
                <a:uLnTx/>
                <a:uFillTx/>
                <a:latin typeface="Source Sans 3" pitchFamily="34" charset="0"/>
                <a:ea typeface="Source Sans 3" pitchFamily="34" charset="-122"/>
                <a:cs typeface="Source Sans 3" pitchFamily="34" charset="-120"/>
              </a:rPr>
              <a:t>Device Identification:</a:t>
            </a:r>
            <a:r>
              <a:rPr kumimoji="0" lang="en-US" sz="1800" b="0" i="0" u="none" strike="noStrike" kern="1200" cap="none" spc="0" normalizeH="0" baseline="0" noProof="0" dirty="0">
                <a:ln>
                  <a:noFill/>
                </a:ln>
                <a:solidFill>
                  <a:srgbClr val="3D3838"/>
                </a:solidFill>
                <a:effectLst/>
                <a:uLnTx/>
                <a:uFillTx/>
                <a:latin typeface="Source Sans 3" pitchFamily="34" charset="0"/>
                <a:ea typeface="Source Sans 3" pitchFamily="34" charset="-122"/>
                <a:cs typeface="Source Sans 3" pitchFamily="34" charset="-120"/>
              </a:rPr>
              <a:t> Unique device ID for multi-device deployments</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 name="Text 13"/>
          <p:cNvSpPr/>
          <p:nvPr/>
        </p:nvSpPr>
        <p:spPr>
          <a:xfrm>
            <a:off x="7608808" y="5122426"/>
            <a:ext cx="6165413" cy="703183"/>
          </a:xfrm>
          <a:prstGeom prst="rect">
            <a:avLst/>
          </a:prstGeom>
          <a:noFill/>
          <a:ln/>
        </p:spPr>
        <p:txBody>
          <a:bodyPr wrap="square" lIns="0" tIns="0" rIns="0" bIns="0" rtlCol="0" anchor="t"/>
          <a:lstStyle/>
          <a:p>
            <a:pPr marL="342900" marR="0" lvl="0" indent="-342900" algn="l" defTabSz="914400" rtl="0" eaLnBrk="1" fontAlgn="auto" latinLnBrk="0" hangingPunct="1">
              <a:lnSpc>
                <a:spcPts val="2750"/>
              </a:lnSpc>
              <a:spcBef>
                <a:spcPts val="0"/>
              </a:spcBef>
              <a:spcAft>
                <a:spcPts val="0"/>
              </a:spcAft>
              <a:buClrTx/>
              <a:buSzPct val="100000"/>
              <a:buFontTx/>
              <a:buChar char="•"/>
              <a:tabLst/>
              <a:defRPr/>
            </a:pPr>
            <a:r>
              <a:rPr kumimoji="0" lang="en-US" sz="1800" b="1" i="0" u="none" strike="noStrike" kern="1200" cap="none" spc="0" normalizeH="0" baseline="0" noProof="0" dirty="0">
                <a:ln>
                  <a:noFill/>
                </a:ln>
                <a:solidFill>
                  <a:srgbClr val="3D3838"/>
                </a:solidFill>
                <a:effectLst/>
                <a:uLnTx/>
                <a:uFillTx/>
                <a:latin typeface="Source Sans 3" pitchFamily="34" charset="0"/>
                <a:ea typeface="Source Sans 3" pitchFamily="34" charset="-122"/>
                <a:cs typeface="Source Sans 3" pitchFamily="34" charset="-120"/>
              </a:rPr>
              <a:t>Type Categorization:</a:t>
            </a:r>
            <a:r>
              <a:rPr kumimoji="0" lang="en-US" sz="1800" b="0" i="0" u="none" strike="noStrike" kern="1200" cap="none" spc="0" normalizeH="0" baseline="0" noProof="0" dirty="0">
                <a:ln>
                  <a:noFill/>
                </a:ln>
                <a:solidFill>
                  <a:srgbClr val="3D3838"/>
                </a:solidFill>
                <a:effectLst/>
                <a:uLnTx/>
                <a:uFillTx/>
                <a:latin typeface="Source Sans 3" pitchFamily="34" charset="0"/>
                <a:ea typeface="Source Sans 3" pitchFamily="34" charset="-122"/>
                <a:cs typeface="Source Sans 3" pitchFamily="34" charset="-120"/>
              </a:rPr>
              <a:t> Segregates images, CSV files, and telemetry</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 name="Text 14"/>
          <p:cNvSpPr/>
          <p:nvPr/>
        </p:nvSpPr>
        <p:spPr>
          <a:xfrm>
            <a:off x="7608808" y="5907643"/>
            <a:ext cx="6165413" cy="703183"/>
          </a:xfrm>
          <a:prstGeom prst="rect">
            <a:avLst/>
          </a:prstGeom>
          <a:noFill/>
          <a:ln/>
        </p:spPr>
        <p:txBody>
          <a:bodyPr wrap="square" lIns="0" tIns="0" rIns="0" bIns="0" rtlCol="0" anchor="t"/>
          <a:lstStyle/>
          <a:p>
            <a:pPr marL="342900" marR="0" lvl="0" indent="-342900" algn="l" defTabSz="914400" rtl="0" eaLnBrk="1" fontAlgn="auto" latinLnBrk="0" hangingPunct="1">
              <a:lnSpc>
                <a:spcPts val="2750"/>
              </a:lnSpc>
              <a:spcBef>
                <a:spcPts val="0"/>
              </a:spcBef>
              <a:spcAft>
                <a:spcPts val="0"/>
              </a:spcAft>
              <a:buClrTx/>
              <a:buSzPct val="100000"/>
              <a:buFontTx/>
              <a:buChar char="•"/>
              <a:tabLst/>
              <a:defRPr/>
            </a:pPr>
            <a:r>
              <a:rPr kumimoji="0" lang="en-US" sz="1800" b="1" i="0" u="none" strike="noStrike" kern="1200" cap="none" spc="0" normalizeH="0" baseline="0" noProof="0" dirty="0">
                <a:ln>
                  <a:noFill/>
                </a:ln>
                <a:solidFill>
                  <a:srgbClr val="3D3838"/>
                </a:solidFill>
                <a:effectLst/>
                <a:uLnTx/>
                <a:uFillTx/>
                <a:latin typeface="Source Sans 3" pitchFamily="34" charset="0"/>
                <a:ea typeface="Source Sans 3" pitchFamily="34" charset="-122"/>
                <a:cs typeface="Source Sans 3" pitchFamily="34" charset="-120"/>
              </a:rPr>
              <a:t>Object Timestamps:</a:t>
            </a:r>
            <a:r>
              <a:rPr kumimoji="0" lang="en-US" sz="1800" b="0" i="0" u="none" strike="noStrike" kern="1200" cap="none" spc="0" normalizeH="0" baseline="0" noProof="0" dirty="0">
                <a:ln>
                  <a:noFill/>
                </a:ln>
                <a:solidFill>
                  <a:srgbClr val="3D3838"/>
                </a:solidFill>
                <a:effectLst/>
                <a:uLnTx/>
                <a:uFillTx/>
                <a:latin typeface="Source Sans 3" pitchFamily="34" charset="0"/>
                <a:ea typeface="Source Sans 3" pitchFamily="34" charset="-122"/>
                <a:cs typeface="Source Sans 3" pitchFamily="34" charset="-120"/>
              </a:rPr>
              <a:t> Creation and modification times for temporal analysis</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7" name="Text 15"/>
          <p:cNvSpPr/>
          <p:nvPr/>
        </p:nvSpPr>
        <p:spPr>
          <a:xfrm>
            <a:off x="7608808" y="6692860"/>
            <a:ext cx="6165413" cy="703183"/>
          </a:xfrm>
          <a:prstGeom prst="rect">
            <a:avLst/>
          </a:prstGeom>
          <a:noFill/>
          <a:ln/>
        </p:spPr>
        <p:txBody>
          <a:bodyPr wrap="square" lIns="0" tIns="0" rIns="0" bIns="0" rtlCol="0" anchor="t"/>
          <a:lstStyle/>
          <a:p>
            <a:pPr marL="342900" marR="0" lvl="0" indent="-342900" algn="l" defTabSz="914400" rtl="0" eaLnBrk="1" fontAlgn="auto" latinLnBrk="0" hangingPunct="1">
              <a:lnSpc>
                <a:spcPts val="2750"/>
              </a:lnSpc>
              <a:spcBef>
                <a:spcPts val="0"/>
              </a:spcBef>
              <a:spcAft>
                <a:spcPts val="0"/>
              </a:spcAft>
              <a:buClrTx/>
              <a:buSzPct val="100000"/>
              <a:buFontTx/>
              <a:buChar char="•"/>
              <a:tabLst/>
              <a:defRPr/>
            </a:pPr>
            <a:r>
              <a:rPr kumimoji="0" lang="en-US" sz="1800" b="1" i="0" u="none" strike="noStrike" kern="1200" cap="none" spc="0" normalizeH="0" baseline="0" noProof="0" dirty="0">
                <a:ln>
                  <a:noFill/>
                </a:ln>
                <a:solidFill>
                  <a:srgbClr val="3D3838"/>
                </a:solidFill>
                <a:effectLst/>
                <a:uLnTx/>
                <a:uFillTx/>
                <a:latin typeface="Source Sans 3" pitchFamily="34" charset="0"/>
                <a:ea typeface="Source Sans 3" pitchFamily="34" charset="-122"/>
                <a:cs typeface="Source Sans 3" pitchFamily="34" charset="-120"/>
              </a:rPr>
              <a:t>Version History:</a:t>
            </a:r>
            <a:r>
              <a:rPr kumimoji="0" lang="en-US" sz="1800" b="0" i="0" u="none" strike="noStrike" kern="1200" cap="none" spc="0" normalizeH="0" baseline="0" noProof="0" dirty="0">
                <a:ln>
                  <a:noFill/>
                </a:ln>
                <a:solidFill>
                  <a:srgbClr val="3D3838"/>
                </a:solidFill>
                <a:effectLst/>
                <a:uLnTx/>
                <a:uFillTx/>
                <a:latin typeface="Source Sans 3" pitchFamily="34" charset="0"/>
                <a:ea typeface="Source Sans 3" pitchFamily="34" charset="-122"/>
                <a:cs typeface="Source Sans 3" pitchFamily="34" charset="-120"/>
              </a:rPr>
              <a:t> S3 versioning maintains complete object lifecycle</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368957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863798" y="883444"/>
            <a:ext cx="12902803" cy="1402556"/>
          </a:xfrm>
          <a:prstGeom prst="rect">
            <a:avLst/>
          </a:prstGeom>
          <a:noFill/>
          <a:ln/>
        </p:spPr>
        <p:txBody>
          <a:bodyPr wrap="square" lIns="0" tIns="0" rIns="0" bIns="0" rtlCol="0" anchor="t"/>
          <a:lstStyle/>
          <a:p>
            <a:pPr marL="0" indent="0" algn="l">
              <a:lnSpc>
                <a:spcPts val="5500"/>
              </a:lnSpc>
              <a:buNone/>
            </a:pPr>
            <a:r>
              <a:rPr lang="en-US" sz="4400" b="1" dirty="0">
                <a:solidFill>
                  <a:srgbClr val="000000"/>
                </a:solidFill>
                <a:latin typeface="Calibri" panose="020F0502020204030204" pitchFamily="34" charset="0"/>
                <a:ea typeface="Calibri" panose="020F0502020204030204" pitchFamily="34" charset="0"/>
                <a:cs typeface="Calibri" panose="020F0502020204030204" pitchFamily="34" charset="0"/>
              </a:rPr>
              <a:t>Overview of Secure Vehicle-to-Cloud Communication</a:t>
            </a:r>
            <a:endParaRPr lang="en-US" sz="4400" dirty="0"/>
          </a:p>
        </p:txBody>
      </p:sp>
      <p:sp>
        <p:nvSpPr>
          <p:cNvPr id="3" name="Text 1"/>
          <p:cNvSpPr/>
          <p:nvPr/>
        </p:nvSpPr>
        <p:spPr>
          <a:xfrm>
            <a:off x="863798" y="2902982"/>
            <a:ext cx="5486519" cy="420648"/>
          </a:xfrm>
          <a:prstGeom prst="rect">
            <a:avLst/>
          </a:prstGeom>
          <a:noFill/>
          <a:ln/>
        </p:spPr>
        <p:txBody>
          <a:bodyPr wrap="none" lIns="0" tIns="0" rIns="0" bIns="0" rtlCol="0" anchor="t"/>
          <a:lstStyle/>
          <a:p>
            <a:pPr marL="0" indent="0" algn="l">
              <a:lnSpc>
                <a:spcPts val="3300"/>
              </a:lnSpc>
              <a:buNone/>
            </a:pPr>
            <a:r>
              <a:rPr lang="en-US" sz="2650" b="1" dirty="0">
                <a:solidFill>
                  <a:srgbClr val="000000"/>
                </a:solidFill>
                <a:latin typeface="Calibri" panose="020F0502020204030204" pitchFamily="34" charset="0"/>
                <a:ea typeface="Calibri" panose="020F0502020204030204" pitchFamily="34" charset="0"/>
                <a:cs typeface="Calibri" panose="020F0502020204030204" pitchFamily="34" charset="0"/>
              </a:rPr>
              <a:t>Core Architecture Components</a:t>
            </a:r>
            <a:endParaRPr lang="en-US" sz="2650" dirty="0"/>
          </a:p>
        </p:txBody>
      </p:sp>
      <p:sp>
        <p:nvSpPr>
          <p:cNvPr id="4" name="Text 2"/>
          <p:cNvSpPr/>
          <p:nvPr/>
        </p:nvSpPr>
        <p:spPr>
          <a:xfrm>
            <a:off x="863798" y="3570446"/>
            <a:ext cx="6150293" cy="1850827"/>
          </a:xfrm>
          <a:prstGeom prst="rect">
            <a:avLst/>
          </a:prstGeom>
          <a:noFill/>
          <a:ln/>
        </p:spPr>
        <p:txBody>
          <a:bodyPr wrap="square" lIns="0" tIns="0" rIns="0" bIns="0" rtlCol="0" anchor="t"/>
          <a:lstStyle/>
          <a:p>
            <a:pPr marL="0" indent="0" algn="l">
              <a:lnSpc>
                <a:spcPts val="2900"/>
              </a:lnSpc>
              <a:buNone/>
            </a:pPr>
            <a:r>
              <a:rPr lang="en-US" sz="1900" dirty="0">
                <a:solidFill>
                  <a:srgbClr val="3D3838"/>
                </a:solidFill>
                <a:latin typeface="Source Sans 3" pitchFamily="34" charset="0"/>
                <a:ea typeface="Source Sans 3" pitchFamily="34" charset="-122"/>
                <a:cs typeface="Source Sans 3" pitchFamily="34" charset="-120"/>
              </a:rPr>
              <a:t>The Gateway_Device runs Python with the paho-mqtt library, establishing a lightweight yet powerful foundation for vehicle connectivity. Using MQTT protocol over TLS 1.2+ ensures all messaging remains encrypted and secure throughout transmission.</a:t>
            </a:r>
            <a:endParaRPr lang="en-US" sz="1900" dirty="0"/>
          </a:p>
        </p:txBody>
      </p:sp>
      <p:sp>
        <p:nvSpPr>
          <p:cNvPr id="5" name="Text 3"/>
          <p:cNvSpPr/>
          <p:nvPr/>
        </p:nvSpPr>
        <p:spPr>
          <a:xfrm>
            <a:off x="863798" y="5643324"/>
            <a:ext cx="6150293" cy="1480661"/>
          </a:xfrm>
          <a:prstGeom prst="rect">
            <a:avLst/>
          </a:prstGeom>
          <a:noFill/>
          <a:ln/>
        </p:spPr>
        <p:txBody>
          <a:bodyPr wrap="square" lIns="0" tIns="0" rIns="0" bIns="0" rtlCol="0" anchor="t"/>
          <a:lstStyle/>
          <a:p>
            <a:pPr marL="0" indent="0" algn="l">
              <a:lnSpc>
                <a:spcPts val="2900"/>
              </a:lnSpc>
              <a:buNone/>
            </a:pPr>
            <a:r>
              <a:rPr lang="en-US" sz="1900" dirty="0">
                <a:solidFill>
                  <a:srgbClr val="3D3838"/>
                </a:solidFill>
                <a:latin typeface="Source Sans 3" pitchFamily="34" charset="0"/>
                <a:ea typeface="Source Sans 3" pitchFamily="34" charset="-122"/>
                <a:cs typeface="Source Sans 3" pitchFamily="34" charset="-120"/>
              </a:rPr>
              <a:t>AWS IoT Core serves as the central MQTT broker and comprehensive device manager, orchestrating all vehicle communications. AWS backend services seamlessly process and store vehicle data with enterprise-grade security.</a:t>
            </a:r>
            <a:endParaRPr lang="en-US" sz="1900" dirty="0"/>
          </a:p>
        </p:txBody>
      </p:sp>
      <p:sp>
        <p:nvSpPr>
          <p:cNvPr id="6" name="Text 4"/>
          <p:cNvSpPr/>
          <p:nvPr/>
        </p:nvSpPr>
        <p:spPr>
          <a:xfrm>
            <a:off x="7623929" y="2902982"/>
            <a:ext cx="3365778" cy="420648"/>
          </a:xfrm>
          <a:prstGeom prst="rect">
            <a:avLst/>
          </a:prstGeom>
          <a:noFill/>
          <a:ln/>
        </p:spPr>
        <p:txBody>
          <a:bodyPr wrap="none" lIns="0" tIns="0" rIns="0" bIns="0" rtlCol="0" anchor="t"/>
          <a:lstStyle/>
          <a:p>
            <a:pPr marL="0" indent="0" algn="l">
              <a:lnSpc>
                <a:spcPts val="3300"/>
              </a:lnSpc>
              <a:buNone/>
            </a:pPr>
            <a:r>
              <a:rPr lang="en-US" sz="2650" b="1" dirty="0">
                <a:solidFill>
                  <a:srgbClr val="000000"/>
                </a:solidFill>
                <a:latin typeface="Calibri" panose="020F0502020204030204" pitchFamily="34" charset="0"/>
                <a:ea typeface="Calibri" panose="020F0502020204030204" pitchFamily="34" charset="0"/>
                <a:cs typeface="Calibri" panose="020F0502020204030204" pitchFamily="34" charset="0"/>
              </a:rPr>
              <a:t>Cloud Integration</a:t>
            </a:r>
            <a:endParaRPr lang="en-US" sz="2650" dirty="0"/>
          </a:p>
        </p:txBody>
      </p:sp>
      <p:sp>
        <p:nvSpPr>
          <p:cNvPr id="7" name="Text 5"/>
          <p:cNvSpPr/>
          <p:nvPr/>
        </p:nvSpPr>
        <p:spPr>
          <a:xfrm>
            <a:off x="7623929" y="3570446"/>
            <a:ext cx="6150293" cy="1110496"/>
          </a:xfrm>
          <a:prstGeom prst="rect">
            <a:avLst/>
          </a:prstGeom>
          <a:noFill/>
          <a:ln/>
        </p:spPr>
        <p:txBody>
          <a:bodyPr wrap="square" lIns="0" tIns="0" rIns="0" bIns="0" rtlCol="0" anchor="t"/>
          <a:lstStyle/>
          <a:p>
            <a:pPr marL="0" indent="0" algn="l">
              <a:lnSpc>
                <a:spcPts val="2900"/>
              </a:lnSpc>
              <a:buNone/>
            </a:pPr>
            <a:r>
              <a:rPr lang="en-US" sz="1900" dirty="0">
                <a:solidFill>
                  <a:srgbClr val="3D3838"/>
                </a:solidFill>
                <a:latin typeface="Source Sans 3" pitchFamily="34" charset="0"/>
                <a:ea typeface="Source Sans 3" pitchFamily="34" charset="-122"/>
                <a:cs typeface="Source Sans 3" pitchFamily="34" charset="-120"/>
              </a:rPr>
              <a:t>Authentication leverages X.509 certificates to establish identity and trust between devices and cloud infrastructure, creating a robust security perimeter.</a:t>
            </a:r>
            <a:endParaRPr lang="en-US" sz="1900" dirty="0"/>
          </a:p>
        </p:txBody>
      </p:sp>
      <p:sp>
        <p:nvSpPr>
          <p:cNvPr id="8" name="Text 6"/>
          <p:cNvSpPr/>
          <p:nvPr/>
        </p:nvSpPr>
        <p:spPr>
          <a:xfrm>
            <a:off x="7623929" y="4902994"/>
            <a:ext cx="6150293" cy="1110496"/>
          </a:xfrm>
          <a:prstGeom prst="rect">
            <a:avLst/>
          </a:prstGeom>
          <a:noFill/>
          <a:ln/>
        </p:spPr>
        <p:txBody>
          <a:bodyPr wrap="square" lIns="0" tIns="0" rIns="0" bIns="0" rtlCol="0" anchor="t"/>
          <a:lstStyle/>
          <a:p>
            <a:pPr marL="0" indent="0" algn="l">
              <a:lnSpc>
                <a:spcPts val="2900"/>
              </a:lnSpc>
              <a:buNone/>
            </a:pPr>
            <a:r>
              <a:rPr lang="en-US" sz="1900" dirty="0">
                <a:solidFill>
                  <a:srgbClr val="3D3838"/>
                </a:solidFill>
                <a:latin typeface="Source Sans 3" pitchFamily="34" charset="0"/>
                <a:ea typeface="Source Sans 3" pitchFamily="34" charset="-122"/>
                <a:cs typeface="Source Sans 3" pitchFamily="34" charset="-120"/>
              </a:rPr>
              <a:t>This architecture eliminates complexity while maintaining security, scalability, and reliability for modern connected vehicle deployments.</a:t>
            </a:r>
            <a:endParaRPr lang="en-US" sz="19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50198" y="730687"/>
            <a:ext cx="7416403" cy="1192054"/>
          </a:xfrm>
          <a:prstGeom prst="rect">
            <a:avLst/>
          </a:prstGeom>
          <a:noFill/>
          <a:ln/>
        </p:spPr>
        <p:txBody>
          <a:bodyPr wrap="square" lIns="0" tIns="0" rIns="0" bIns="0" rtlCol="0" anchor="t"/>
          <a:lstStyle/>
          <a:p>
            <a:pPr marL="0" indent="0" algn="l">
              <a:lnSpc>
                <a:spcPts val="4650"/>
              </a:lnSpc>
              <a:buNone/>
            </a:pPr>
            <a:r>
              <a:rPr lang="en-US" sz="3750" b="1" dirty="0">
                <a:solidFill>
                  <a:srgbClr val="000000"/>
                </a:solidFill>
                <a:latin typeface="Calibri" panose="020F0502020204030204" pitchFamily="34" charset="0"/>
                <a:ea typeface="Calibri" panose="020F0502020204030204" pitchFamily="34" charset="0"/>
                <a:cs typeface="Calibri" panose="020F0502020204030204" pitchFamily="34" charset="0"/>
              </a:rPr>
              <a:t>Architecture Diagram: High-Level Components</a:t>
            </a:r>
            <a:endParaRPr lang="en-US" sz="3750" dirty="0"/>
          </a:p>
        </p:txBody>
      </p:sp>
      <p:sp>
        <p:nvSpPr>
          <p:cNvPr id="4" name="Shape 1"/>
          <p:cNvSpPr/>
          <p:nvPr/>
        </p:nvSpPr>
        <p:spPr>
          <a:xfrm>
            <a:off x="6350198" y="2237423"/>
            <a:ext cx="7416403" cy="1158002"/>
          </a:xfrm>
          <a:prstGeom prst="roundRect">
            <a:avLst>
              <a:gd name="adj" fmla="val 2718"/>
            </a:avLst>
          </a:prstGeom>
          <a:solidFill>
            <a:srgbClr val="F2EEEE"/>
          </a:solidFill>
          <a:ln/>
        </p:spPr>
      </p:sp>
      <p:sp>
        <p:nvSpPr>
          <p:cNvPr id="5" name="Text 2"/>
          <p:cNvSpPr/>
          <p:nvPr/>
        </p:nvSpPr>
        <p:spPr>
          <a:xfrm>
            <a:off x="6559987" y="2447211"/>
            <a:ext cx="2384108" cy="297894"/>
          </a:xfrm>
          <a:prstGeom prst="rect">
            <a:avLst/>
          </a:prstGeom>
          <a:noFill/>
          <a:ln/>
        </p:spPr>
        <p:txBody>
          <a:bodyPr wrap="none" lIns="0" tIns="0" rIns="0" bIns="0" rtlCol="0" anchor="t"/>
          <a:lstStyle/>
          <a:p>
            <a:pPr marL="0" indent="0" algn="l">
              <a:lnSpc>
                <a:spcPts val="2300"/>
              </a:lnSpc>
              <a:buNone/>
            </a:pPr>
            <a:r>
              <a:rPr lang="en-US" sz="1850" b="1" dirty="0">
                <a:solidFill>
                  <a:srgbClr val="3D3838"/>
                </a:solidFill>
                <a:latin typeface="Calibri" panose="020F0502020204030204" pitchFamily="34" charset="0"/>
                <a:ea typeface="Calibri" panose="020F0502020204030204" pitchFamily="34" charset="0"/>
                <a:cs typeface="Calibri" panose="020F0502020204030204" pitchFamily="34" charset="0"/>
              </a:rPr>
              <a:t>Vehicle Gateway</a:t>
            </a:r>
            <a:endParaRPr lang="en-US" sz="1850" dirty="0"/>
          </a:p>
        </p:txBody>
      </p:sp>
      <p:sp>
        <p:nvSpPr>
          <p:cNvPr id="6" name="Text 3"/>
          <p:cNvSpPr/>
          <p:nvPr/>
        </p:nvSpPr>
        <p:spPr>
          <a:xfrm>
            <a:off x="6559987" y="2870954"/>
            <a:ext cx="6996827" cy="314682"/>
          </a:xfrm>
          <a:prstGeom prst="rect">
            <a:avLst/>
          </a:prstGeom>
          <a:noFill/>
          <a:ln/>
        </p:spPr>
        <p:txBody>
          <a:bodyPr wrap="none" lIns="0" tIns="0" rIns="0" bIns="0" rtlCol="0" anchor="t"/>
          <a:lstStyle/>
          <a:p>
            <a:pPr marL="0" indent="0" algn="l">
              <a:lnSpc>
                <a:spcPts val="2450"/>
              </a:lnSpc>
              <a:buNone/>
            </a:pPr>
            <a:r>
              <a:rPr lang="en-US" sz="1650" dirty="0">
                <a:solidFill>
                  <a:srgbClr val="3D3838"/>
                </a:solidFill>
                <a:latin typeface="Source Sans 3" pitchFamily="34" charset="0"/>
                <a:ea typeface="Source Sans 3" pitchFamily="34" charset="-122"/>
                <a:cs typeface="Source Sans 3" pitchFamily="34" charset="-120"/>
              </a:rPr>
              <a:t>Python + paho-mqtt client, X.509 certs</a:t>
            </a:r>
            <a:endParaRPr lang="en-US" sz="1650" dirty="0"/>
          </a:p>
        </p:txBody>
      </p:sp>
      <p:sp>
        <p:nvSpPr>
          <p:cNvPr id="7" name="Shape 4"/>
          <p:cNvSpPr/>
          <p:nvPr/>
        </p:nvSpPr>
        <p:spPr>
          <a:xfrm>
            <a:off x="6350198" y="3605213"/>
            <a:ext cx="7416403" cy="1158002"/>
          </a:xfrm>
          <a:prstGeom prst="roundRect">
            <a:avLst>
              <a:gd name="adj" fmla="val 2718"/>
            </a:avLst>
          </a:prstGeom>
          <a:solidFill>
            <a:srgbClr val="F2EEEE"/>
          </a:solidFill>
          <a:ln/>
        </p:spPr>
      </p:sp>
      <p:sp>
        <p:nvSpPr>
          <p:cNvPr id="8" name="Text 5"/>
          <p:cNvSpPr/>
          <p:nvPr/>
        </p:nvSpPr>
        <p:spPr>
          <a:xfrm>
            <a:off x="6559987" y="3815001"/>
            <a:ext cx="2384108" cy="297894"/>
          </a:xfrm>
          <a:prstGeom prst="rect">
            <a:avLst/>
          </a:prstGeom>
          <a:noFill/>
          <a:ln/>
        </p:spPr>
        <p:txBody>
          <a:bodyPr wrap="none" lIns="0" tIns="0" rIns="0" bIns="0" rtlCol="0" anchor="t"/>
          <a:lstStyle/>
          <a:p>
            <a:pPr marL="0" indent="0" algn="l">
              <a:lnSpc>
                <a:spcPts val="2300"/>
              </a:lnSpc>
              <a:buNone/>
            </a:pPr>
            <a:r>
              <a:rPr lang="en-US" sz="1850" b="1" dirty="0">
                <a:solidFill>
                  <a:srgbClr val="3D3838"/>
                </a:solidFill>
                <a:latin typeface="Calibri" panose="020F0502020204030204" pitchFamily="34" charset="0"/>
                <a:ea typeface="Calibri" panose="020F0502020204030204" pitchFamily="34" charset="0"/>
                <a:cs typeface="Calibri" panose="020F0502020204030204" pitchFamily="34" charset="0"/>
              </a:rPr>
              <a:t>AWS IoT Core</a:t>
            </a:r>
            <a:endParaRPr lang="en-US" sz="1850" dirty="0"/>
          </a:p>
        </p:txBody>
      </p:sp>
      <p:sp>
        <p:nvSpPr>
          <p:cNvPr id="9" name="Text 6"/>
          <p:cNvSpPr/>
          <p:nvPr/>
        </p:nvSpPr>
        <p:spPr>
          <a:xfrm>
            <a:off x="6559987" y="4238744"/>
            <a:ext cx="6996827" cy="314682"/>
          </a:xfrm>
          <a:prstGeom prst="rect">
            <a:avLst/>
          </a:prstGeom>
          <a:noFill/>
          <a:ln/>
        </p:spPr>
        <p:txBody>
          <a:bodyPr wrap="none" lIns="0" tIns="0" rIns="0" bIns="0" rtlCol="0" anchor="t"/>
          <a:lstStyle/>
          <a:p>
            <a:pPr marL="0" indent="0" algn="l">
              <a:lnSpc>
                <a:spcPts val="2450"/>
              </a:lnSpc>
              <a:buNone/>
            </a:pPr>
            <a:r>
              <a:rPr lang="en-US" sz="1650" dirty="0">
                <a:solidFill>
                  <a:srgbClr val="3D3838"/>
                </a:solidFill>
                <a:latin typeface="Source Sans 3" pitchFamily="34" charset="0"/>
                <a:ea typeface="Source Sans 3" pitchFamily="34" charset="-122"/>
                <a:cs typeface="Source Sans 3" pitchFamily="34" charset="-120"/>
              </a:rPr>
              <a:t>MQTT broker, mTLS authenticated</a:t>
            </a:r>
            <a:endParaRPr lang="en-US" sz="1650" dirty="0"/>
          </a:p>
        </p:txBody>
      </p:sp>
      <p:sp>
        <p:nvSpPr>
          <p:cNvPr id="10" name="Shape 7"/>
          <p:cNvSpPr/>
          <p:nvPr/>
        </p:nvSpPr>
        <p:spPr>
          <a:xfrm>
            <a:off x="6350198" y="4973003"/>
            <a:ext cx="7416403" cy="1158002"/>
          </a:xfrm>
          <a:prstGeom prst="roundRect">
            <a:avLst>
              <a:gd name="adj" fmla="val 2718"/>
            </a:avLst>
          </a:prstGeom>
          <a:solidFill>
            <a:srgbClr val="F2EEEE"/>
          </a:solidFill>
          <a:ln/>
        </p:spPr>
      </p:sp>
      <p:sp>
        <p:nvSpPr>
          <p:cNvPr id="11" name="Text 8"/>
          <p:cNvSpPr/>
          <p:nvPr/>
        </p:nvSpPr>
        <p:spPr>
          <a:xfrm>
            <a:off x="6559987" y="5182791"/>
            <a:ext cx="2384108" cy="297894"/>
          </a:xfrm>
          <a:prstGeom prst="rect">
            <a:avLst/>
          </a:prstGeom>
          <a:noFill/>
          <a:ln/>
        </p:spPr>
        <p:txBody>
          <a:bodyPr wrap="none" lIns="0" tIns="0" rIns="0" bIns="0" rtlCol="0" anchor="t"/>
          <a:lstStyle/>
          <a:p>
            <a:pPr marL="0" indent="0" algn="l">
              <a:lnSpc>
                <a:spcPts val="2300"/>
              </a:lnSpc>
              <a:buNone/>
            </a:pPr>
            <a:r>
              <a:rPr lang="en-US" sz="1850" b="1" dirty="0">
                <a:solidFill>
                  <a:srgbClr val="3D3838"/>
                </a:solidFill>
                <a:latin typeface="Calibri" panose="020F0502020204030204" pitchFamily="34" charset="0"/>
                <a:ea typeface="Calibri" panose="020F0502020204030204" pitchFamily="34" charset="0"/>
                <a:cs typeface="Calibri" panose="020F0502020204030204" pitchFamily="34" charset="0"/>
              </a:rPr>
              <a:t>AWS Backend</a:t>
            </a:r>
            <a:endParaRPr lang="en-US" sz="1850" dirty="0"/>
          </a:p>
        </p:txBody>
      </p:sp>
      <p:sp>
        <p:nvSpPr>
          <p:cNvPr id="12" name="Text 9"/>
          <p:cNvSpPr/>
          <p:nvPr/>
        </p:nvSpPr>
        <p:spPr>
          <a:xfrm>
            <a:off x="6559987" y="5606534"/>
            <a:ext cx="6996827" cy="314682"/>
          </a:xfrm>
          <a:prstGeom prst="rect">
            <a:avLst/>
          </a:prstGeom>
          <a:noFill/>
          <a:ln/>
        </p:spPr>
        <p:txBody>
          <a:bodyPr wrap="none" lIns="0" tIns="0" rIns="0" bIns="0" rtlCol="0" anchor="t"/>
          <a:lstStyle/>
          <a:p>
            <a:pPr marL="0" indent="0" algn="l">
              <a:lnSpc>
                <a:spcPts val="2450"/>
              </a:lnSpc>
              <a:buNone/>
            </a:pPr>
            <a:r>
              <a:rPr lang="en-US" sz="1650" dirty="0">
                <a:solidFill>
                  <a:srgbClr val="3D3838"/>
                </a:solidFill>
                <a:latin typeface="Source Sans 3" pitchFamily="34" charset="0"/>
                <a:ea typeface="Source Sans 3" pitchFamily="34" charset="-122"/>
                <a:cs typeface="Source Sans 3" pitchFamily="34" charset="-120"/>
              </a:rPr>
              <a:t>Amazon ECS, DynamoDB, S3 (encrypted)</a:t>
            </a:r>
            <a:endParaRPr lang="en-US" sz="1650" dirty="0"/>
          </a:p>
        </p:txBody>
      </p:sp>
      <p:sp>
        <p:nvSpPr>
          <p:cNvPr id="13" name="Shape 10"/>
          <p:cNvSpPr/>
          <p:nvPr/>
        </p:nvSpPr>
        <p:spPr>
          <a:xfrm>
            <a:off x="6350198" y="6340793"/>
            <a:ext cx="7416403" cy="1158002"/>
          </a:xfrm>
          <a:prstGeom prst="roundRect">
            <a:avLst>
              <a:gd name="adj" fmla="val 2718"/>
            </a:avLst>
          </a:prstGeom>
          <a:solidFill>
            <a:srgbClr val="F2EEEE"/>
          </a:solidFill>
          <a:ln/>
        </p:spPr>
      </p:sp>
      <p:sp>
        <p:nvSpPr>
          <p:cNvPr id="14" name="Text 11"/>
          <p:cNvSpPr/>
          <p:nvPr/>
        </p:nvSpPr>
        <p:spPr>
          <a:xfrm>
            <a:off x="6559987" y="6550581"/>
            <a:ext cx="2552819" cy="297894"/>
          </a:xfrm>
          <a:prstGeom prst="rect">
            <a:avLst/>
          </a:prstGeom>
          <a:noFill/>
          <a:ln/>
        </p:spPr>
        <p:txBody>
          <a:bodyPr wrap="none" lIns="0" tIns="0" rIns="0" bIns="0" rtlCol="0" anchor="t"/>
          <a:lstStyle/>
          <a:p>
            <a:pPr marL="0" indent="0" algn="l">
              <a:lnSpc>
                <a:spcPts val="2300"/>
              </a:lnSpc>
              <a:buNone/>
            </a:pPr>
            <a:r>
              <a:rPr lang="en-US" sz="1850" b="1" dirty="0">
                <a:solidFill>
                  <a:srgbClr val="3D3838"/>
                </a:solidFill>
                <a:latin typeface="Calibri" panose="020F0502020204030204" pitchFamily="34" charset="0"/>
                <a:ea typeface="Calibri" panose="020F0502020204030204" pitchFamily="34" charset="0"/>
                <a:cs typeface="Calibri" panose="020F0502020204030204" pitchFamily="34" charset="0"/>
              </a:rPr>
              <a:t>Certificate Authority</a:t>
            </a:r>
            <a:endParaRPr lang="en-US" sz="1850" dirty="0"/>
          </a:p>
        </p:txBody>
      </p:sp>
      <p:sp>
        <p:nvSpPr>
          <p:cNvPr id="15" name="Text 12"/>
          <p:cNvSpPr/>
          <p:nvPr/>
        </p:nvSpPr>
        <p:spPr>
          <a:xfrm>
            <a:off x="6559987" y="6974324"/>
            <a:ext cx="6996827" cy="314682"/>
          </a:xfrm>
          <a:prstGeom prst="rect">
            <a:avLst/>
          </a:prstGeom>
          <a:noFill/>
          <a:ln/>
        </p:spPr>
        <p:txBody>
          <a:bodyPr wrap="none" lIns="0" tIns="0" rIns="0" bIns="0" rtlCol="0" anchor="t"/>
          <a:lstStyle/>
          <a:p>
            <a:pPr marL="0" indent="0" algn="l">
              <a:lnSpc>
                <a:spcPts val="2450"/>
              </a:lnSpc>
              <a:buNone/>
            </a:pPr>
            <a:r>
              <a:rPr lang="en-US" sz="1650" dirty="0">
                <a:solidFill>
                  <a:srgbClr val="3D3838"/>
                </a:solidFill>
                <a:latin typeface="Source Sans 3" pitchFamily="34" charset="0"/>
                <a:ea typeface="Source Sans 3" pitchFamily="34" charset="-122"/>
                <a:cs typeface="Source Sans 3" pitchFamily="34" charset="-120"/>
              </a:rPr>
              <a:t>Issues X.509 certs to gateway</a:t>
            </a:r>
            <a:endParaRPr lang="en-US" sz="16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863798" y="679133"/>
            <a:ext cx="8944808" cy="455771"/>
          </a:xfrm>
          <a:prstGeom prst="rect">
            <a:avLst/>
          </a:prstGeom>
          <a:noFill/>
          <a:ln/>
        </p:spPr>
        <p:txBody>
          <a:bodyPr wrap="none" lIns="0" tIns="0" rIns="0" bIns="0" rtlCol="0" anchor="t"/>
          <a:lstStyle/>
          <a:p>
            <a:pPr marL="0" indent="0" algn="l">
              <a:lnSpc>
                <a:spcPts val="3550"/>
              </a:lnSpc>
              <a:buNone/>
            </a:pPr>
            <a:r>
              <a:rPr lang="en-US" sz="2850" b="1" dirty="0">
                <a:solidFill>
                  <a:srgbClr val="000000"/>
                </a:solidFill>
                <a:latin typeface="Calibri" panose="020F0502020204030204" pitchFamily="34" charset="0"/>
                <a:ea typeface="Calibri" panose="020F0502020204030204" pitchFamily="34" charset="0"/>
                <a:cs typeface="Calibri" panose="020F0502020204030204" pitchFamily="34" charset="0"/>
              </a:rPr>
              <a:t>Vehicle Gateway: Identity &amp; Secure Connection</a:t>
            </a:r>
            <a:endParaRPr lang="en-US" sz="2850" dirty="0"/>
          </a:p>
        </p:txBody>
      </p:sp>
      <p:pic>
        <p:nvPicPr>
          <p:cNvPr id="3" name="Image 0" descr="preencoded.png"/>
          <p:cNvPicPr>
            <a:picLocks noChangeAspect="1"/>
          </p:cNvPicPr>
          <p:nvPr/>
        </p:nvPicPr>
        <p:blipFill>
          <a:blip r:embed="rId3"/>
          <a:stretch>
            <a:fillRect/>
          </a:stretch>
        </p:blipFill>
        <p:spPr>
          <a:xfrm>
            <a:off x="863798" y="1375529"/>
            <a:ext cx="802124" cy="962620"/>
          </a:xfrm>
          <a:prstGeom prst="rect">
            <a:avLst/>
          </a:prstGeom>
        </p:spPr>
      </p:pic>
      <p:sp>
        <p:nvSpPr>
          <p:cNvPr id="4" name="Text 1"/>
          <p:cNvSpPr/>
          <p:nvPr/>
        </p:nvSpPr>
        <p:spPr>
          <a:xfrm>
            <a:off x="1826300" y="1535906"/>
            <a:ext cx="2241947" cy="227767"/>
          </a:xfrm>
          <a:prstGeom prst="rect">
            <a:avLst/>
          </a:prstGeom>
          <a:noFill/>
          <a:ln/>
        </p:spPr>
        <p:txBody>
          <a:bodyPr wrap="none" lIns="0" tIns="0" rIns="0" bIns="0" rtlCol="0" anchor="t"/>
          <a:lstStyle/>
          <a:p>
            <a:pPr marL="0" indent="0" algn="l">
              <a:lnSpc>
                <a:spcPts val="1750"/>
              </a:lnSpc>
              <a:buNone/>
            </a:pPr>
            <a:r>
              <a:rPr lang="en-US" sz="1400" b="1" dirty="0">
                <a:solidFill>
                  <a:srgbClr val="3D3838"/>
                </a:solidFill>
                <a:latin typeface="Calibri" panose="020F0502020204030204" pitchFamily="34" charset="0"/>
                <a:ea typeface="Calibri" panose="020F0502020204030204" pitchFamily="34" charset="0"/>
                <a:cs typeface="Calibri" panose="020F0502020204030204" pitchFamily="34" charset="0"/>
              </a:rPr>
              <a:t>Certificate Provisioning</a:t>
            </a:r>
            <a:endParaRPr lang="en-US" sz="1400" dirty="0"/>
          </a:p>
        </p:txBody>
      </p:sp>
      <p:sp>
        <p:nvSpPr>
          <p:cNvPr id="5" name="Text 2"/>
          <p:cNvSpPr/>
          <p:nvPr/>
        </p:nvSpPr>
        <p:spPr>
          <a:xfrm>
            <a:off x="1826300" y="1859875"/>
            <a:ext cx="11940302" cy="240744"/>
          </a:xfrm>
          <a:prstGeom prst="rect">
            <a:avLst/>
          </a:prstGeom>
          <a:noFill/>
          <a:ln/>
        </p:spPr>
        <p:txBody>
          <a:bodyPr wrap="none" lIns="0" tIns="0" rIns="0" bIns="0" rtlCol="0" anchor="t"/>
          <a:lstStyle/>
          <a:p>
            <a:pPr marL="0" indent="0" algn="l">
              <a:lnSpc>
                <a:spcPts val="1850"/>
              </a:lnSpc>
              <a:buNone/>
            </a:pPr>
            <a:r>
              <a:rPr lang="en-US" sz="1250" dirty="0">
                <a:solidFill>
                  <a:srgbClr val="3D3838"/>
                </a:solidFill>
                <a:latin typeface="Source Sans 3" pitchFamily="34" charset="0"/>
                <a:ea typeface="Source Sans 3" pitchFamily="34" charset="-122"/>
                <a:cs typeface="Source Sans 3" pitchFamily="34" charset="-120"/>
              </a:rPr>
              <a:t>Each Vehicle Gateway receives a unique X.509 certificate and private key during secure onboarding, establishing its digital identity in the fleet.</a:t>
            </a:r>
            <a:endParaRPr lang="en-US" sz="1250" dirty="0"/>
          </a:p>
        </p:txBody>
      </p:sp>
      <p:pic>
        <p:nvPicPr>
          <p:cNvPr id="6" name="Image 1" descr="preencoded.png"/>
          <p:cNvPicPr>
            <a:picLocks noChangeAspect="1"/>
          </p:cNvPicPr>
          <p:nvPr/>
        </p:nvPicPr>
        <p:blipFill>
          <a:blip r:embed="rId4"/>
          <a:stretch>
            <a:fillRect/>
          </a:stretch>
        </p:blipFill>
        <p:spPr>
          <a:xfrm>
            <a:off x="863798" y="2338149"/>
            <a:ext cx="802124" cy="962620"/>
          </a:xfrm>
          <a:prstGeom prst="rect">
            <a:avLst/>
          </a:prstGeom>
        </p:spPr>
      </p:pic>
      <p:sp>
        <p:nvSpPr>
          <p:cNvPr id="7" name="Text 3"/>
          <p:cNvSpPr/>
          <p:nvPr/>
        </p:nvSpPr>
        <p:spPr>
          <a:xfrm>
            <a:off x="1826300" y="2498527"/>
            <a:ext cx="1928693" cy="227767"/>
          </a:xfrm>
          <a:prstGeom prst="rect">
            <a:avLst/>
          </a:prstGeom>
          <a:noFill/>
          <a:ln/>
        </p:spPr>
        <p:txBody>
          <a:bodyPr wrap="none" lIns="0" tIns="0" rIns="0" bIns="0" rtlCol="0" anchor="t"/>
          <a:lstStyle/>
          <a:p>
            <a:pPr marL="0" indent="0" algn="l">
              <a:lnSpc>
                <a:spcPts val="1750"/>
              </a:lnSpc>
              <a:buNone/>
            </a:pPr>
            <a:r>
              <a:rPr lang="en-US" sz="1400" b="1" dirty="0">
                <a:solidFill>
                  <a:srgbClr val="3D3838"/>
                </a:solidFill>
                <a:latin typeface="Calibri" panose="020F0502020204030204" pitchFamily="34" charset="0"/>
                <a:ea typeface="Calibri" panose="020F0502020204030204" pitchFamily="34" charset="0"/>
                <a:cs typeface="Calibri" panose="020F0502020204030204" pitchFamily="34" charset="0"/>
              </a:rPr>
              <a:t>Client Configuration</a:t>
            </a:r>
            <a:endParaRPr lang="en-US" sz="1400" dirty="0"/>
          </a:p>
        </p:txBody>
      </p:sp>
      <p:sp>
        <p:nvSpPr>
          <p:cNvPr id="8" name="Text 4"/>
          <p:cNvSpPr/>
          <p:nvPr/>
        </p:nvSpPr>
        <p:spPr>
          <a:xfrm>
            <a:off x="1826300" y="2822496"/>
            <a:ext cx="11940302" cy="240744"/>
          </a:xfrm>
          <a:prstGeom prst="rect">
            <a:avLst/>
          </a:prstGeom>
          <a:noFill/>
          <a:ln/>
        </p:spPr>
        <p:txBody>
          <a:bodyPr wrap="none" lIns="0" tIns="0" rIns="0" bIns="0" rtlCol="0" anchor="t"/>
          <a:lstStyle/>
          <a:p>
            <a:pPr marL="0" indent="0" algn="l">
              <a:lnSpc>
                <a:spcPts val="1850"/>
              </a:lnSpc>
              <a:buNone/>
            </a:pPr>
            <a:r>
              <a:rPr lang="en-US" sz="1250" dirty="0">
                <a:solidFill>
                  <a:srgbClr val="3D3838"/>
                </a:solidFill>
                <a:latin typeface="Source Sans 3" pitchFamily="34" charset="0"/>
                <a:ea typeface="Source Sans 3" pitchFamily="34" charset="-122"/>
                <a:cs typeface="Source Sans 3" pitchFamily="34" charset="-120"/>
              </a:rPr>
              <a:t>The MQTT client is configured with paho-mqtt using TLS 1.2+ and client certificates, ensuring encrypted communication from the start.</a:t>
            </a:r>
            <a:endParaRPr lang="en-US" sz="1250" dirty="0"/>
          </a:p>
        </p:txBody>
      </p:sp>
      <p:pic>
        <p:nvPicPr>
          <p:cNvPr id="9" name="Image 2" descr="preencoded.png"/>
          <p:cNvPicPr>
            <a:picLocks noChangeAspect="1"/>
          </p:cNvPicPr>
          <p:nvPr/>
        </p:nvPicPr>
        <p:blipFill>
          <a:blip r:embed="rId5"/>
          <a:stretch>
            <a:fillRect/>
          </a:stretch>
        </p:blipFill>
        <p:spPr>
          <a:xfrm>
            <a:off x="863798" y="3300770"/>
            <a:ext cx="802124" cy="962620"/>
          </a:xfrm>
          <a:prstGeom prst="rect">
            <a:avLst/>
          </a:prstGeom>
        </p:spPr>
      </p:pic>
      <p:sp>
        <p:nvSpPr>
          <p:cNvPr id="10" name="Text 5"/>
          <p:cNvSpPr/>
          <p:nvPr/>
        </p:nvSpPr>
        <p:spPr>
          <a:xfrm>
            <a:off x="1826300" y="3461147"/>
            <a:ext cx="2189321" cy="227767"/>
          </a:xfrm>
          <a:prstGeom prst="rect">
            <a:avLst/>
          </a:prstGeom>
          <a:noFill/>
          <a:ln/>
        </p:spPr>
        <p:txBody>
          <a:bodyPr wrap="none" lIns="0" tIns="0" rIns="0" bIns="0" rtlCol="0" anchor="t"/>
          <a:lstStyle/>
          <a:p>
            <a:pPr marL="0" indent="0" algn="l">
              <a:lnSpc>
                <a:spcPts val="1750"/>
              </a:lnSpc>
              <a:buNone/>
            </a:pPr>
            <a:r>
              <a:rPr lang="en-US" sz="1400" b="1" dirty="0">
                <a:solidFill>
                  <a:srgbClr val="3D3838"/>
                </a:solidFill>
                <a:latin typeface="Calibri" panose="020F0502020204030204" pitchFamily="34" charset="0"/>
                <a:ea typeface="Calibri" panose="020F0502020204030204" pitchFamily="34" charset="0"/>
                <a:cs typeface="Calibri" panose="020F0502020204030204" pitchFamily="34" charset="0"/>
              </a:rPr>
              <a:t>Mutual TLS Handshake</a:t>
            </a:r>
            <a:endParaRPr lang="en-US" sz="1400" dirty="0"/>
          </a:p>
        </p:txBody>
      </p:sp>
      <p:sp>
        <p:nvSpPr>
          <p:cNvPr id="11" name="Text 6"/>
          <p:cNvSpPr/>
          <p:nvPr/>
        </p:nvSpPr>
        <p:spPr>
          <a:xfrm>
            <a:off x="1826300" y="3785116"/>
            <a:ext cx="11940302" cy="240744"/>
          </a:xfrm>
          <a:prstGeom prst="rect">
            <a:avLst/>
          </a:prstGeom>
          <a:noFill/>
          <a:ln/>
        </p:spPr>
        <p:txBody>
          <a:bodyPr wrap="none" lIns="0" tIns="0" rIns="0" bIns="0" rtlCol="0" anchor="t"/>
          <a:lstStyle/>
          <a:p>
            <a:pPr marL="0" indent="0" algn="l">
              <a:lnSpc>
                <a:spcPts val="1850"/>
              </a:lnSpc>
              <a:buNone/>
            </a:pPr>
            <a:r>
              <a:rPr lang="en-US" sz="1250" dirty="0">
                <a:solidFill>
                  <a:srgbClr val="3D3838"/>
                </a:solidFill>
                <a:latin typeface="Source Sans 3" pitchFamily="34" charset="0"/>
                <a:ea typeface="Source Sans 3" pitchFamily="34" charset="-122"/>
                <a:cs typeface="Source Sans 3" pitchFamily="34" charset="-120"/>
              </a:rPr>
              <a:t>Gateway establishes an mTLS connection to the AWS IoT Core endpoint, with both parties validating each other's certificates for mutual authentication.</a:t>
            </a:r>
            <a:endParaRPr lang="en-US" sz="1250" dirty="0"/>
          </a:p>
        </p:txBody>
      </p:sp>
      <p:pic>
        <p:nvPicPr>
          <p:cNvPr id="12" name="Image 3" descr="preencoded.png"/>
          <p:cNvPicPr>
            <a:picLocks noChangeAspect="1"/>
          </p:cNvPicPr>
          <p:nvPr/>
        </p:nvPicPr>
        <p:blipFill>
          <a:blip r:embed="rId6"/>
          <a:stretch>
            <a:fillRect/>
          </a:stretch>
        </p:blipFill>
        <p:spPr>
          <a:xfrm>
            <a:off x="863798" y="4624149"/>
            <a:ext cx="2626638" cy="2360771"/>
          </a:xfrm>
          <a:prstGeom prst="rect">
            <a:avLst/>
          </a:prstGeom>
        </p:spPr>
      </p:pic>
      <p:sp>
        <p:nvSpPr>
          <p:cNvPr id="13" name="Text 7"/>
          <p:cNvSpPr/>
          <p:nvPr/>
        </p:nvSpPr>
        <p:spPr>
          <a:xfrm>
            <a:off x="863798" y="7165300"/>
            <a:ext cx="4040981" cy="240744"/>
          </a:xfrm>
          <a:prstGeom prst="rect">
            <a:avLst/>
          </a:prstGeom>
          <a:noFill/>
          <a:ln/>
        </p:spPr>
        <p:txBody>
          <a:bodyPr wrap="none" lIns="0" tIns="0" rIns="0" bIns="0" rtlCol="0" anchor="t"/>
          <a:lstStyle/>
          <a:p>
            <a:pPr marL="0" indent="0" algn="l">
              <a:lnSpc>
                <a:spcPts val="1850"/>
              </a:lnSpc>
              <a:buNone/>
            </a:pPr>
            <a:r>
              <a:rPr lang="en-US" sz="1250" b="1" dirty="0">
                <a:solidFill>
                  <a:srgbClr val="3D3838"/>
                </a:solidFill>
                <a:latin typeface="Source Sans 3" pitchFamily="34" charset="0"/>
                <a:ea typeface="Source Sans 3" pitchFamily="34" charset="-122"/>
                <a:cs typeface="Source Sans 3" pitchFamily="34" charset="-120"/>
              </a:rPr>
              <a:t>Vehicle Gateway</a:t>
            </a:r>
            <a:endParaRPr lang="en-US" sz="1250" dirty="0"/>
          </a:p>
        </p:txBody>
      </p:sp>
      <p:sp>
        <p:nvSpPr>
          <p:cNvPr id="14" name="Text 8"/>
          <p:cNvSpPr/>
          <p:nvPr/>
        </p:nvSpPr>
        <p:spPr>
          <a:xfrm>
            <a:off x="5303639" y="5650349"/>
            <a:ext cx="4039553" cy="308372"/>
          </a:xfrm>
          <a:prstGeom prst="rect">
            <a:avLst/>
          </a:prstGeom>
          <a:noFill/>
          <a:ln/>
        </p:spPr>
        <p:txBody>
          <a:bodyPr wrap="none" lIns="0" tIns="0" rIns="0" bIns="0" rtlCol="0" anchor="t"/>
          <a:lstStyle/>
          <a:p>
            <a:pPr marL="0" indent="0" algn="l">
              <a:lnSpc>
                <a:spcPts val="2350"/>
              </a:lnSpc>
              <a:buNone/>
            </a:pPr>
            <a:r>
              <a:rPr lang="en-US" sz="1550" dirty="0">
                <a:solidFill>
                  <a:srgbClr val="000000"/>
                </a:solidFill>
                <a:latin typeface="Source Sans 3" pitchFamily="34" charset="0"/>
                <a:ea typeface="Source Sans 3" pitchFamily="34" charset="-122"/>
                <a:cs typeface="Source Sans 3" pitchFamily="34" charset="-120"/>
              </a:rPr>
              <a:t>↔</a:t>
            </a:r>
            <a:endParaRPr lang="en-US" sz="1550" dirty="0"/>
          </a:p>
        </p:txBody>
      </p:sp>
      <p:sp>
        <p:nvSpPr>
          <p:cNvPr id="15" name="Text 9"/>
          <p:cNvSpPr/>
          <p:nvPr/>
        </p:nvSpPr>
        <p:spPr>
          <a:xfrm>
            <a:off x="5303639" y="6103025"/>
            <a:ext cx="4039553" cy="240744"/>
          </a:xfrm>
          <a:prstGeom prst="rect">
            <a:avLst/>
          </a:prstGeom>
          <a:noFill/>
          <a:ln/>
        </p:spPr>
        <p:txBody>
          <a:bodyPr wrap="none" lIns="0" tIns="0" rIns="0" bIns="0" rtlCol="0" anchor="t"/>
          <a:lstStyle/>
          <a:p>
            <a:pPr marL="0" indent="0" algn="l">
              <a:lnSpc>
                <a:spcPts val="1850"/>
              </a:lnSpc>
              <a:buNone/>
            </a:pPr>
            <a:r>
              <a:rPr lang="en-US" sz="1250" b="1" dirty="0">
                <a:solidFill>
                  <a:srgbClr val="3D3838"/>
                </a:solidFill>
                <a:latin typeface="Source Sans 3" pitchFamily="34" charset="0"/>
                <a:ea typeface="Source Sans 3" pitchFamily="34" charset="-122"/>
                <a:cs typeface="Source Sans 3" pitchFamily="34" charset="-120"/>
              </a:rPr>
              <a:t>TLS Handshake</a:t>
            </a:r>
            <a:endParaRPr lang="en-US" sz="1250" dirty="0"/>
          </a:p>
        </p:txBody>
      </p:sp>
      <p:pic>
        <p:nvPicPr>
          <p:cNvPr id="16" name="Image 4" descr="preencoded.png"/>
          <p:cNvPicPr>
            <a:picLocks noChangeAspect="1"/>
          </p:cNvPicPr>
          <p:nvPr/>
        </p:nvPicPr>
        <p:blipFill>
          <a:blip r:embed="rId6"/>
          <a:stretch>
            <a:fillRect/>
          </a:stretch>
        </p:blipFill>
        <p:spPr>
          <a:xfrm>
            <a:off x="9742051" y="4624507"/>
            <a:ext cx="2625685" cy="2359938"/>
          </a:xfrm>
          <a:prstGeom prst="rect">
            <a:avLst/>
          </a:prstGeom>
        </p:spPr>
      </p:pic>
      <p:sp>
        <p:nvSpPr>
          <p:cNvPr id="17" name="Text 10"/>
          <p:cNvSpPr/>
          <p:nvPr/>
        </p:nvSpPr>
        <p:spPr>
          <a:xfrm>
            <a:off x="9742051" y="7164824"/>
            <a:ext cx="4039553" cy="240744"/>
          </a:xfrm>
          <a:prstGeom prst="rect">
            <a:avLst/>
          </a:prstGeom>
          <a:noFill/>
          <a:ln/>
        </p:spPr>
        <p:txBody>
          <a:bodyPr wrap="none" lIns="0" tIns="0" rIns="0" bIns="0" rtlCol="0" anchor="t"/>
          <a:lstStyle/>
          <a:p>
            <a:pPr marL="0" indent="0" algn="l">
              <a:lnSpc>
                <a:spcPts val="1850"/>
              </a:lnSpc>
              <a:buNone/>
            </a:pPr>
            <a:r>
              <a:rPr lang="en-US" sz="1250" dirty="0">
                <a:solidFill>
                  <a:srgbClr val="3D3838"/>
                </a:solidFill>
                <a:latin typeface="Source Sans 3" pitchFamily="34" charset="0"/>
                <a:ea typeface="Source Sans 3" pitchFamily="34" charset="-122"/>
                <a:cs typeface="Source Sans 3" pitchFamily="34" charset="-120"/>
              </a:rPr>
              <a:t>AWS IoT Core</a:t>
            </a:r>
            <a:endParaRPr lang="en-US" sz="12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863798" y="2210276"/>
            <a:ext cx="10209609" cy="701278"/>
          </a:xfrm>
          <a:prstGeom prst="rect">
            <a:avLst/>
          </a:prstGeom>
          <a:noFill/>
          <a:ln/>
        </p:spPr>
        <p:txBody>
          <a:bodyPr wrap="none" lIns="0" tIns="0" rIns="0" bIns="0" rtlCol="0" anchor="t"/>
          <a:lstStyle/>
          <a:p>
            <a:pPr marL="0" indent="0" algn="l">
              <a:lnSpc>
                <a:spcPts val="5500"/>
              </a:lnSpc>
              <a:buNone/>
            </a:pPr>
            <a:r>
              <a:rPr lang="en-US" sz="4400" b="1" dirty="0">
                <a:solidFill>
                  <a:srgbClr val="000000"/>
                </a:solidFill>
                <a:latin typeface="Calibri" panose="020F0502020204030204" pitchFamily="34" charset="0"/>
                <a:ea typeface="Calibri" panose="020F0502020204030204" pitchFamily="34" charset="0"/>
                <a:cs typeface="Calibri" panose="020F0502020204030204" pitchFamily="34" charset="0"/>
              </a:rPr>
              <a:t>MQTT Publish/Subscribe Workflow</a:t>
            </a:r>
            <a:endParaRPr lang="en-US" sz="4400" dirty="0"/>
          </a:p>
        </p:txBody>
      </p:sp>
      <p:sp>
        <p:nvSpPr>
          <p:cNvPr id="3" name="Text 1"/>
          <p:cNvSpPr/>
          <p:nvPr/>
        </p:nvSpPr>
        <p:spPr>
          <a:xfrm>
            <a:off x="863798" y="3281720"/>
            <a:ext cx="246817" cy="308491"/>
          </a:xfrm>
          <a:prstGeom prst="rect">
            <a:avLst/>
          </a:prstGeom>
          <a:noFill/>
          <a:ln/>
        </p:spPr>
        <p:txBody>
          <a:bodyPr wrap="none" lIns="0" tIns="0" rIns="0" bIns="0" rtlCol="0" anchor="t"/>
          <a:lstStyle/>
          <a:p>
            <a:pPr marL="0" indent="0" algn="l">
              <a:lnSpc>
                <a:spcPts val="2900"/>
              </a:lnSpc>
              <a:buNone/>
            </a:pPr>
            <a:r>
              <a:rPr lang="en-US" sz="1900" dirty="0">
                <a:solidFill>
                  <a:srgbClr val="3D3838"/>
                </a:solidFill>
                <a:latin typeface="Montserrat Light" pitchFamily="34" charset="0"/>
                <a:ea typeface="Montserrat Light" pitchFamily="34" charset="-122"/>
                <a:cs typeface="Montserrat Light" pitchFamily="34" charset="-120"/>
              </a:rPr>
              <a:t>01</a:t>
            </a:r>
            <a:endParaRPr lang="en-US" sz="1900" dirty="0"/>
          </a:p>
        </p:txBody>
      </p:sp>
      <p:sp>
        <p:nvSpPr>
          <p:cNvPr id="4" name="Shape 2"/>
          <p:cNvSpPr/>
          <p:nvPr/>
        </p:nvSpPr>
        <p:spPr>
          <a:xfrm>
            <a:off x="863798" y="3670697"/>
            <a:ext cx="4136350" cy="30480"/>
          </a:xfrm>
          <a:prstGeom prst="rect">
            <a:avLst/>
          </a:prstGeom>
          <a:solidFill>
            <a:srgbClr val="2D2E34"/>
          </a:solidFill>
          <a:ln/>
        </p:spPr>
      </p:sp>
      <p:sp>
        <p:nvSpPr>
          <p:cNvPr id="5" name="Text 3"/>
          <p:cNvSpPr/>
          <p:nvPr/>
        </p:nvSpPr>
        <p:spPr>
          <a:xfrm>
            <a:off x="863798" y="3855006"/>
            <a:ext cx="3136463" cy="350639"/>
          </a:xfrm>
          <a:prstGeom prst="rect">
            <a:avLst/>
          </a:prstGeom>
          <a:noFill/>
          <a:ln/>
        </p:spPr>
        <p:txBody>
          <a:bodyPr wrap="none" lIns="0" tIns="0" rIns="0" bIns="0" rtlCol="0" anchor="t"/>
          <a:lstStyle/>
          <a:p>
            <a:pPr marL="0" indent="0" algn="l">
              <a:lnSpc>
                <a:spcPts val="2750"/>
              </a:lnSpc>
              <a:buNone/>
            </a:pPr>
            <a:r>
              <a:rPr lang="en-US" sz="2200" b="1" dirty="0">
                <a:solidFill>
                  <a:srgbClr val="3D3838"/>
                </a:solidFill>
                <a:latin typeface="Calibri" panose="020F0502020204030204" pitchFamily="34" charset="0"/>
                <a:ea typeface="Calibri" panose="020F0502020204030204" pitchFamily="34" charset="0"/>
                <a:cs typeface="Calibri" panose="020F0502020204030204" pitchFamily="34" charset="0"/>
              </a:rPr>
              <a:t>Publishing Telemetry</a:t>
            </a:r>
            <a:endParaRPr lang="en-US" sz="2200" dirty="0"/>
          </a:p>
        </p:txBody>
      </p:sp>
      <p:sp>
        <p:nvSpPr>
          <p:cNvPr id="6" name="Text 4"/>
          <p:cNvSpPr/>
          <p:nvPr/>
        </p:nvSpPr>
        <p:spPr>
          <a:xfrm>
            <a:off x="863798" y="4353639"/>
            <a:ext cx="4136350" cy="1480661"/>
          </a:xfrm>
          <a:prstGeom prst="rect">
            <a:avLst/>
          </a:prstGeom>
          <a:noFill/>
          <a:ln/>
        </p:spPr>
        <p:txBody>
          <a:bodyPr wrap="square" lIns="0" tIns="0" rIns="0" bIns="0" rtlCol="0" anchor="t"/>
          <a:lstStyle/>
          <a:p>
            <a:pPr marL="0" indent="0" algn="l">
              <a:lnSpc>
                <a:spcPts val="2900"/>
              </a:lnSpc>
              <a:buNone/>
            </a:pPr>
            <a:r>
              <a:rPr lang="en-US" sz="1900" dirty="0">
                <a:solidFill>
                  <a:srgbClr val="3D3838"/>
                </a:solidFill>
                <a:latin typeface="Source Sans 3" pitchFamily="34" charset="0"/>
                <a:ea typeface="Source Sans 3" pitchFamily="34" charset="-122"/>
                <a:cs typeface="Source Sans 3" pitchFamily="34" charset="-120"/>
              </a:rPr>
              <a:t>Vehicle Gateway publishes real-time telemetry data to AWS IoT Core MQTT topics, transmitting sensor readings, diagnostics, and operational metrics.</a:t>
            </a:r>
            <a:endParaRPr lang="en-US" sz="1900" dirty="0"/>
          </a:p>
        </p:txBody>
      </p:sp>
      <p:sp>
        <p:nvSpPr>
          <p:cNvPr id="7" name="Text 5"/>
          <p:cNvSpPr/>
          <p:nvPr/>
        </p:nvSpPr>
        <p:spPr>
          <a:xfrm>
            <a:off x="5246965" y="3281720"/>
            <a:ext cx="246817" cy="308491"/>
          </a:xfrm>
          <a:prstGeom prst="rect">
            <a:avLst/>
          </a:prstGeom>
          <a:noFill/>
          <a:ln/>
        </p:spPr>
        <p:txBody>
          <a:bodyPr wrap="none" lIns="0" tIns="0" rIns="0" bIns="0" rtlCol="0" anchor="t"/>
          <a:lstStyle/>
          <a:p>
            <a:pPr marL="0" indent="0" algn="l">
              <a:lnSpc>
                <a:spcPts val="2900"/>
              </a:lnSpc>
              <a:buNone/>
            </a:pPr>
            <a:r>
              <a:rPr lang="en-US" sz="1900" dirty="0">
                <a:solidFill>
                  <a:srgbClr val="3D3838"/>
                </a:solidFill>
                <a:latin typeface="Montserrat Light" pitchFamily="34" charset="0"/>
                <a:ea typeface="Montserrat Light" pitchFamily="34" charset="-122"/>
                <a:cs typeface="Montserrat Light" pitchFamily="34" charset="-120"/>
              </a:rPr>
              <a:t>02</a:t>
            </a:r>
            <a:endParaRPr lang="en-US" sz="1900" dirty="0"/>
          </a:p>
        </p:txBody>
      </p:sp>
      <p:sp>
        <p:nvSpPr>
          <p:cNvPr id="8" name="Shape 6"/>
          <p:cNvSpPr/>
          <p:nvPr/>
        </p:nvSpPr>
        <p:spPr>
          <a:xfrm>
            <a:off x="5246965" y="3670697"/>
            <a:ext cx="4136350" cy="30480"/>
          </a:xfrm>
          <a:prstGeom prst="rect">
            <a:avLst/>
          </a:prstGeom>
          <a:solidFill>
            <a:srgbClr val="2D2E34"/>
          </a:solidFill>
          <a:ln/>
        </p:spPr>
      </p:sp>
      <p:sp>
        <p:nvSpPr>
          <p:cNvPr id="9" name="Text 7"/>
          <p:cNvSpPr/>
          <p:nvPr/>
        </p:nvSpPr>
        <p:spPr>
          <a:xfrm>
            <a:off x="5246965" y="3855006"/>
            <a:ext cx="3892748" cy="350639"/>
          </a:xfrm>
          <a:prstGeom prst="rect">
            <a:avLst/>
          </a:prstGeom>
          <a:noFill/>
          <a:ln/>
        </p:spPr>
        <p:txBody>
          <a:bodyPr wrap="none" lIns="0" tIns="0" rIns="0" bIns="0" rtlCol="0" anchor="t"/>
          <a:lstStyle/>
          <a:p>
            <a:pPr marL="0" indent="0" algn="l">
              <a:lnSpc>
                <a:spcPts val="2750"/>
              </a:lnSpc>
              <a:buNone/>
            </a:pPr>
            <a:r>
              <a:rPr lang="en-US" sz="2200" b="1" dirty="0">
                <a:solidFill>
                  <a:srgbClr val="3D3838"/>
                </a:solidFill>
                <a:latin typeface="Calibri" panose="020F0502020204030204" pitchFamily="34" charset="0"/>
                <a:ea typeface="Calibri" panose="020F0502020204030204" pitchFamily="34" charset="0"/>
                <a:cs typeface="Calibri" panose="020F0502020204030204" pitchFamily="34" charset="0"/>
              </a:rPr>
              <a:t>Subscribing to Commands</a:t>
            </a:r>
            <a:endParaRPr lang="en-US" sz="2200" dirty="0"/>
          </a:p>
        </p:txBody>
      </p:sp>
      <p:sp>
        <p:nvSpPr>
          <p:cNvPr id="10" name="Text 8"/>
          <p:cNvSpPr/>
          <p:nvPr/>
        </p:nvSpPr>
        <p:spPr>
          <a:xfrm>
            <a:off x="5246965" y="4353639"/>
            <a:ext cx="4136350" cy="1480661"/>
          </a:xfrm>
          <a:prstGeom prst="rect">
            <a:avLst/>
          </a:prstGeom>
          <a:noFill/>
          <a:ln/>
        </p:spPr>
        <p:txBody>
          <a:bodyPr wrap="square" lIns="0" tIns="0" rIns="0" bIns="0" rtlCol="0" anchor="t"/>
          <a:lstStyle/>
          <a:p>
            <a:pPr marL="0" indent="0" algn="l">
              <a:lnSpc>
                <a:spcPts val="2900"/>
              </a:lnSpc>
              <a:buNone/>
            </a:pPr>
            <a:r>
              <a:rPr lang="en-US" sz="1900" dirty="0">
                <a:solidFill>
                  <a:srgbClr val="3D3838"/>
                </a:solidFill>
                <a:latin typeface="Source Sans 3" pitchFamily="34" charset="0"/>
                <a:ea typeface="Source Sans 3" pitchFamily="34" charset="-122"/>
                <a:cs typeface="Source Sans 3" pitchFamily="34" charset="-120"/>
              </a:rPr>
              <a:t>Gateway subscribes to command topics for receiving remote instructions, enabling bidirectional communication for vehicle management.</a:t>
            </a:r>
            <a:endParaRPr lang="en-US" sz="1900" dirty="0"/>
          </a:p>
        </p:txBody>
      </p:sp>
      <p:sp>
        <p:nvSpPr>
          <p:cNvPr id="11" name="Text 9"/>
          <p:cNvSpPr/>
          <p:nvPr/>
        </p:nvSpPr>
        <p:spPr>
          <a:xfrm>
            <a:off x="9630132" y="3281720"/>
            <a:ext cx="246817" cy="308491"/>
          </a:xfrm>
          <a:prstGeom prst="rect">
            <a:avLst/>
          </a:prstGeom>
          <a:noFill/>
          <a:ln/>
        </p:spPr>
        <p:txBody>
          <a:bodyPr wrap="none" lIns="0" tIns="0" rIns="0" bIns="0" rtlCol="0" anchor="t"/>
          <a:lstStyle/>
          <a:p>
            <a:pPr marL="0" indent="0" algn="l">
              <a:lnSpc>
                <a:spcPts val="2900"/>
              </a:lnSpc>
              <a:buNone/>
            </a:pPr>
            <a:r>
              <a:rPr lang="en-US" sz="1900" dirty="0">
                <a:solidFill>
                  <a:srgbClr val="3D3838"/>
                </a:solidFill>
                <a:latin typeface="Montserrat Light" pitchFamily="34" charset="0"/>
                <a:ea typeface="Montserrat Light" pitchFamily="34" charset="-122"/>
                <a:cs typeface="Montserrat Light" pitchFamily="34" charset="-120"/>
              </a:rPr>
              <a:t>03</a:t>
            </a:r>
            <a:endParaRPr lang="en-US" sz="1900" dirty="0"/>
          </a:p>
        </p:txBody>
      </p:sp>
      <p:sp>
        <p:nvSpPr>
          <p:cNvPr id="12" name="Shape 10"/>
          <p:cNvSpPr/>
          <p:nvPr/>
        </p:nvSpPr>
        <p:spPr>
          <a:xfrm>
            <a:off x="9630132" y="3670697"/>
            <a:ext cx="4136350" cy="30480"/>
          </a:xfrm>
          <a:prstGeom prst="rect">
            <a:avLst/>
          </a:prstGeom>
          <a:solidFill>
            <a:srgbClr val="2D2E34"/>
          </a:solidFill>
          <a:ln/>
        </p:spPr>
      </p:sp>
      <p:sp>
        <p:nvSpPr>
          <p:cNvPr id="13" name="Text 11"/>
          <p:cNvSpPr/>
          <p:nvPr/>
        </p:nvSpPr>
        <p:spPr>
          <a:xfrm>
            <a:off x="9630132" y="3855006"/>
            <a:ext cx="2804874" cy="350639"/>
          </a:xfrm>
          <a:prstGeom prst="rect">
            <a:avLst/>
          </a:prstGeom>
          <a:noFill/>
          <a:ln/>
        </p:spPr>
        <p:txBody>
          <a:bodyPr wrap="none" lIns="0" tIns="0" rIns="0" bIns="0" rtlCol="0" anchor="t"/>
          <a:lstStyle/>
          <a:p>
            <a:pPr marL="0" indent="0" algn="l">
              <a:lnSpc>
                <a:spcPts val="2750"/>
              </a:lnSpc>
              <a:buNone/>
            </a:pPr>
            <a:r>
              <a:rPr lang="en-US" sz="2200" b="1" dirty="0">
                <a:solidFill>
                  <a:srgbClr val="3D3838"/>
                </a:solidFill>
                <a:latin typeface="Calibri" panose="020F0502020204030204" pitchFamily="34" charset="0"/>
                <a:ea typeface="Calibri" panose="020F0502020204030204" pitchFamily="34" charset="0"/>
                <a:cs typeface="Calibri" panose="020F0502020204030204" pitchFamily="34" charset="0"/>
              </a:rPr>
              <a:t>Encryption &amp; QoS</a:t>
            </a:r>
            <a:endParaRPr lang="en-US" sz="2200" dirty="0"/>
          </a:p>
        </p:txBody>
      </p:sp>
      <p:sp>
        <p:nvSpPr>
          <p:cNvPr id="14" name="Text 12"/>
          <p:cNvSpPr/>
          <p:nvPr/>
        </p:nvSpPr>
        <p:spPr>
          <a:xfrm>
            <a:off x="9630132" y="4353639"/>
            <a:ext cx="4136350" cy="1480661"/>
          </a:xfrm>
          <a:prstGeom prst="rect">
            <a:avLst/>
          </a:prstGeom>
          <a:noFill/>
          <a:ln/>
        </p:spPr>
        <p:txBody>
          <a:bodyPr wrap="square" lIns="0" tIns="0" rIns="0" bIns="0" rtlCol="0" anchor="t"/>
          <a:lstStyle/>
          <a:p>
            <a:pPr marL="0" indent="0" algn="l">
              <a:lnSpc>
                <a:spcPts val="2900"/>
              </a:lnSpc>
              <a:buNone/>
            </a:pPr>
            <a:r>
              <a:rPr lang="en-US" sz="1900" dirty="0">
                <a:solidFill>
                  <a:srgbClr val="3D3838"/>
                </a:solidFill>
                <a:latin typeface="Source Sans 3" pitchFamily="34" charset="0"/>
                <a:ea typeface="Source Sans 3" pitchFamily="34" charset="-122"/>
                <a:cs typeface="Source Sans 3" pitchFamily="34" charset="-120"/>
              </a:rPr>
              <a:t>All MQTT messages are encrypted via TLS 1.2+ with mutual authentication. Topic aliasing and QoS settings optimize bandwidth and ensure reliable delivery.</a:t>
            </a:r>
            <a:endParaRPr lang="en-US" sz="19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863798" y="806529"/>
            <a:ext cx="12902803" cy="1332309"/>
          </a:xfrm>
          <a:prstGeom prst="rect">
            <a:avLst/>
          </a:prstGeom>
          <a:noFill/>
          <a:ln/>
        </p:spPr>
        <p:txBody>
          <a:bodyPr wrap="square" lIns="0" tIns="0" rIns="0" bIns="0" rtlCol="0" anchor="t"/>
          <a:lstStyle/>
          <a:p>
            <a:pPr marL="0" indent="0" algn="l">
              <a:lnSpc>
                <a:spcPts val="5200"/>
              </a:lnSpc>
              <a:buNone/>
            </a:pPr>
            <a:r>
              <a:rPr lang="en-US" sz="4150" b="1" dirty="0">
                <a:solidFill>
                  <a:srgbClr val="000000"/>
                </a:solidFill>
                <a:latin typeface="Calibri" panose="020F0502020204030204" pitchFamily="34" charset="0"/>
                <a:ea typeface="Calibri" panose="020F0502020204030204" pitchFamily="34" charset="0"/>
                <a:cs typeface="Calibri" panose="020F0502020204030204" pitchFamily="34" charset="0"/>
              </a:rPr>
              <a:t>AWS IoT Core: Secure Broker and Identity Management</a:t>
            </a:r>
            <a:endParaRPr lang="en-US" sz="4150" dirty="0"/>
          </a:p>
        </p:txBody>
      </p:sp>
      <p:pic>
        <p:nvPicPr>
          <p:cNvPr id="3"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63798" y="2490549"/>
            <a:ext cx="586145" cy="586145"/>
          </a:xfrm>
          <a:prstGeom prst="rect">
            <a:avLst/>
          </a:prstGeom>
        </p:spPr>
      </p:pic>
      <p:sp>
        <p:nvSpPr>
          <p:cNvPr id="4" name="Text 1"/>
          <p:cNvSpPr/>
          <p:nvPr/>
        </p:nvSpPr>
        <p:spPr>
          <a:xfrm>
            <a:off x="863798" y="3369707"/>
            <a:ext cx="2943463" cy="333018"/>
          </a:xfrm>
          <a:prstGeom prst="rect">
            <a:avLst/>
          </a:prstGeom>
          <a:noFill/>
          <a:ln/>
        </p:spPr>
        <p:txBody>
          <a:bodyPr wrap="none" lIns="0" tIns="0" rIns="0" bIns="0" rtlCol="0" anchor="t"/>
          <a:lstStyle/>
          <a:p>
            <a:pPr marL="0" indent="0" algn="l">
              <a:lnSpc>
                <a:spcPts val="2600"/>
              </a:lnSpc>
              <a:buNone/>
            </a:pPr>
            <a:r>
              <a:rPr lang="en-US" sz="2050" b="1" dirty="0">
                <a:solidFill>
                  <a:srgbClr val="3D3838"/>
                </a:solidFill>
                <a:latin typeface="Calibri" panose="020F0502020204030204" pitchFamily="34" charset="0"/>
                <a:ea typeface="Calibri" panose="020F0502020204030204" pitchFamily="34" charset="0"/>
                <a:cs typeface="Calibri" panose="020F0502020204030204" pitchFamily="34" charset="0"/>
              </a:rPr>
              <a:t>Certificate Validation</a:t>
            </a:r>
            <a:endParaRPr lang="en-US" sz="2050" dirty="0"/>
          </a:p>
        </p:txBody>
      </p:sp>
      <p:sp>
        <p:nvSpPr>
          <p:cNvPr id="5" name="Text 2"/>
          <p:cNvSpPr/>
          <p:nvPr/>
        </p:nvSpPr>
        <p:spPr>
          <a:xfrm>
            <a:off x="863798" y="3843337"/>
            <a:ext cx="6304836" cy="703183"/>
          </a:xfrm>
          <a:prstGeom prst="rect">
            <a:avLst/>
          </a:prstGeom>
          <a:noFill/>
          <a:ln/>
        </p:spPr>
        <p:txBody>
          <a:bodyPr wrap="square" lIns="0" tIns="0" rIns="0" bIns="0" rtlCol="0" anchor="t"/>
          <a:lstStyle/>
          <a:p>
            <a:pPr marL="0" indent="0" algn="l">
              <a:lnSpc>
                <a:spcPts val="2750"/>
              </a:lnSpc>
              <a:buNone/>
            </a:pPr>
            <a:r>
              <a:rPr lang="en-US" sz="1800" dirty="0">
                <a:solidFill>
                  <a:srgbClr val="3D3838"/>
                </a:solidFill>
                <a:latin typeface="Source Sans 3" pitchFamily="34" charset="0"/>
                <a:ea typeface="Source Sans 3" pitchFamily="34" charset="-122"/>
                <a:cs typeface="Source Sans 3" pitchFamily="34" charset="-120"/>
              </a:rPr>
              <a:t>Validates client certificates against AWS IoT Core registered identities, ensuring only authorized devices can connect.</a:t>
            </a:r>
            <a:endParaRPr lang="en-US" sz="1800" dirty="0"/>
          </a:p>
        </p:txBody>
      </p:sp>
      <p:pic>
        <p:nvPicPr>
          <p:cNvPr id="6" name="Image 1"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461647" y="2490549"/>
            <a:ext cx="586145" cy="586145"/>
          </a:xfrm>
          <a:prstGeom prst="rect">
            <a:avLst/>
          </a:prstGeom>
        </p:spPr>
      </p:pic>
      <p:sp>
        <p:nvSpPr>
          <p:cNvPr id="7" name="Text 3"/>
          <p:cNvSpPr/>
          <p:nvPr/>
        </p:nvSpPr>
        <p:spPr>
          <a:xfrm>
            <a:off x="7461647" y="3369707"/>
            <a:ext cx="2741771" cy="333018"/>
          </a:xfrm>
          <a:prstGeom prst="rect">
            <a:avLst/>
          </a:prstGeom>
          <a:noFill/>
          <a:ln/>
        </p:spPr>
        <p:txBody>
          <a:bodyPr wrap="none" lIns="0" tIns="0" rIns="0" bIns="0" rtlCol="0" anchor="t"/>
          <a:lstStyle/>
          <a:p>
            <a:pPr marL="0" indent="0" algn="l">
              <a:lnSpc>
                <a:spcPts val="2600"/>
              </a:lnSpc>
              <a:buNone/>
            </a:pPr>
            <a:r>
              <a:rPr lang="en-US" sz="2050" b="1" dirty="0">
                <a:solidFill>
                  <a:srgbClr val="3D3838"/>
                </a:solidFill>
                <a:latin typeface="Calibri" panose="020F0502020204030204" pitchFamily="34" charset="0"/>
                <a:ea typeface="Calibri" panose="020F0502020204030204" pitchFamily="34" charset="0"/>
                <a:cs typeface="Calibri" panose="020F0502020204030204" pitchFamily="34" charset="0"/>
              </a:rPr>
              <a:t>Policy Enforcement</a:t>
            </a:r>
            <a:endParaRPr lang="en-US" sz="2050" dirty="0"/>
          </a:p>
        </p:txBody>
      </p:sp>
      <p:sp>
        <p:nvSpPr>
          <p:cNvPr id="8" name="Text 4"/>
          <p:cNvSpPr/>
          <p:nvPr/>
        </p:nvSpPr>
        <p:spPr>
          <a:xfrm>
            <a:off x="7461647" y="3843337"/>
            <a:ext cx="6304955" cy="1054775"/>
          </a:xfrm>
          <a:prstGeom prst="rect">
            <a:avLst/>
          </a:prstGeom>
          <a:noFill/>
          <a:ln/>
        </p:spPr>
        <p:txBody>
          <a:bodyPr wrap="square" lIns="0" tIns="0" rIns="0" bIns="0" rtlCol="0" anchor="t"/>
          <a:lstStyle/>
          <a:p>
            <a:pPr marL="0" indent="0" algn="l">
              <a:lnSpc>
                <a:spcPts val="2750"/>
              </a:lnSpc>
              <a:buNone/>
            </a:pPr>
            <a:r>
              <a:rPr lang="en-US" sz="1800" dirty="0">
                <a:solidFill>
                  <a:srgbClr val="3D3838"/>
                </a:solidFill>
                <a:latin typeface="Source Sans 3" pitchFamily="34" charset="0"/>
                <a:ea typeface="Source Sans 3" pitchFamily="34" charset="-122"/>
                <a:cs typeface="Source Sans 3" pitchFamily="34" charset="-120"/>
              </a:rPr>
              <a:t>Enforces granular authorization policies per device and topic, controlling exactly what each gateway can publish and subscribe to.</a:t>
            </a:r>
            <a:endParaRPr lang="en-US" sz="1800" dirty="0"/>
          </a:p>
        </p:txBody>
      </p:sp>
      <p:pic>
        <p:nvPicPr>
          <p:cNvPr id="9" name="Image 2"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63798" y="5366980"/>
            <a:ext cx="586145" cy="586145"/>
          </a:xfrm>
          <a:prstGeom prst="rect">
            <a:avLst/>
          </a:prstGeom>
        </p:spPr>
      </p:pic>
      <p:sp>
        <p:nvSpPr>
          <p:cNvPr id="10" name="Text 5"/>
          <p:cNvSpPr/>
          <p:nvPr/>
        </p:nvSpPr>
        <p:spPr>
          <a:xfrm>
            <a:off x="863798" y="6246138"/>
            <a:ext cx="2664619" cy="333018"/>
          </a:xfrm>
          <a:prstGeom prst="rect">
            <a:avLst/>
          </a:prstGeom>
          <a:noFill/>
          <a:ln/>
        </p:spPr>
        <p:txBody>
          <a:bodyPr wrap="none" lIns="0" tIns="0" rIns="0" bIns="0" rtlCol="0" anchor="t"/>
          <a:lstStyle/>
          <a:p>
            <a:pPr marL="0" indent="0" algn="l">
              <a:lnSpc>
                <a:spcPts val="2600"/>
              </a:lnSpc>
              <a:buNone/>
            </a:pPr>
            <a:r>
              <a:rPr lang="en-US" sz="2050" b="1" dirty="0">
                <a:solidFill>
                  <a:srgbClr val="3D3838"/>
                </a:solidFill>
                <a:latin typeface="Calibri" panose="020F0502020204030204" pitchFamily="34" charset="0"/>
                <a:ea typeface="Calibri" panose="020F0502020204030204" pitchFamily="34" charset="0"/>
                <a:cs typeface="Calibri" panose="020F0502020204030204" pitchFamily="34" charset="0"/>
              </a:rPr>
              <a:t>Protocol Support</a:t>
            </a:r>
            <a:endParaRPr lang="en-US" sz="2050" dirty="0"/>
          </a:p>
        </p:txBody>
      </p:sp>
      <p:sp>
        <p:nvSpPr>
          <p:cNvPr id="11" name="Text 6"/>
          <p:cNvSpPr/>
          <p:nvPr/>
        </p:nvSpPr>
        <p:spPr>
          <a:xfrm>
            <a:off x="863798" y="6719768"/>
            <a:ext cx="6304836" cy="703183"/>
          </a:xfrm>
          <a:prstGeom prst="rect">
            <a:avLst/>
          </a:prstGeom>
          <a:noFill/>
          <a:ln/>
        </p:spPr>
        <p:txBody>
          <a:bodyPr wrap="square" lIns="0" tIns="0" rIns="0" bIns="0" rtlCol="0" anchor="t"/>
          <a:lstStyle/>
          <a:p>
            <a:pPr marL="0" indent="0" algn="l">
              <a:lnSpc>
                <a:spcPts val="2750"/>
              </a:lnSpc>
              <a:buNone/>
            </a:pPr>
            <a:r>
              <a:rPr lang="en-US" sz="1800" dirty="0">
                <a:solidFill>
                  <a:srgbClr val="3D3838"/>
                </a:solidFill>
                <a:latin typeface="Source Sans 3" pitchFamily="34" charset="0"/>
                <a:ea typeface="Source Sans 3" pitchFamily="34" charset="-122"/>
                <a:cs typeface="Source Sans 3" pitchFamily="34" charset="-120"/>
              </a:rPr>
              <a:t>Supports MQTT v3.1.1 and MQTT v5 features for enhanced scalability, control, and modern messaging capabilities.</a:t>
            </a:r>
            <a:endParaRPr lang="en-US" sz="1800" dirty="0"/>
          </a:p>
        </p:txBody>
      </p:sp>
      <p:pic>
        <p:nvPicPr>
          <p:cNvPr id="12" name="Image 3" descr="preencoded.png"/>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461647" y="5366980"/>
            <a:ext cx="586145" cy="586145"/>
          </a:xfrm>
          <a:prstGeom prst="rect">
            <a:avLst/>
          </a:prstGeom>
        </p:spPr>
      </p:pic>
      <p:sp>
        <p:nvSpPr>
          <p:cNvPr id="13" name="Text 7"/>
          <p:cNvSpPr/>
          <p:nvPr/>
        </p:nvSpPr>
        <p:spPr>
          <a:xfrm>
            <a:off x="7461647" y="6246138"/>
            <a:ext cx="2664619" cy="333018"/>
          </a:xfrm>
          <a:prstGeom prst="rect">
            <a:avLst/>
          </a:prstGeom>
          <a:noFill/>
          <a:ln/>
        </p:spPr>
        <p:txBody>
          <a:bodyPr wrap="none" lIns="0" tIns="0" rIns="0" bIns="0" rtlCol="0" anchor="t"/>
          <a:lstStyle/>
          <a:p>
            <a:pPr marL="0" indent="0" algn="l">
              <a:lnSpc>
                <a:spcPts val="2600"/>
              </a:lnSpc>
              <a:buNone/>
            </a:pPr>
            <a:r>
              <a:rPr lang="en-US" sz="2050" b="1" dirty="0">
                <a:solidFill>
                  <a:srgbClr val="3D3838"/>
                </a:solidFill>
                <a:latin typeface="Calibri" panose="020F0502020204030204" pitchFamily="34" charset="0"/>
                <a:ea typeface="Calibri" panose="020F0502020204030204" pitchFamily="34" charset="0"/>
                <a:cs typeface="Calibri" panose="020F0502020204030204" pitchFamily="34" charset="0"/>
              </a:rPr>
              <a:t>Message Routing</a:t>
            </a:r>
            <a:endParaRPr lang="en-US" sz="2050" dirty="0"/>
          </a:p>
        </p:txBody>
      </p:sp>
      <p:sp>
        <p:nvSpPr>
          <p:cNvPr id="14" name="Text 8"/>
          <p:cNvSpPr/>
          <p:nvPr/>
        </p:nvSpPr>
        <p:spPr>
          <a:xfrm>
            <a:off x="7461647" y="6719768"/>
            <a:ext cx="6304955" cy="703183"/>
          </a:xfrm>
          <a:prstGeom prst="rect">
            <a:avLst/>
          </a:prstGeom>
          <a:noFill/>
          <a:ln/>
        </p:spPr>
        <p:txBody>
          <a:bodyPr wrap="square" lIns="0" tIns="0" rIns="0" bIns="0" rtlCol="0" anchor="t"/>
          <a:lstStyle/>
          <a:p>
            <a:pPr marL="0" indent="0" algn="l">
              <a:lnSpc>
                <a:spcPts val="2750"/>
              </a:lnSpc>
              <a:buNone/>
            </a:pPr>
            <a:r>
              <a:rPr lang="en-US" sz="1800" dirty="0">
                <a:solidFill>
                  <a:srgbClr val="3D3838"/>
                </a:solidFill>
                <a:latin typeface="Source Sans 3" pitchFamily="34" charset="0"/>
                <a:ea typeface="Source Sans 3" pitchFamily="34" charset="-122"/>
                <a:cs typeface="Source Sans 3" pitchFamily="34" charset="-120"/>
              </a:rPr>
              <a:t>Routes messages securely to backend services via the rules engine, enabling real-time processing and integration.</a:t>
            </a:r>
            <a:endParaRPr lang="en-US" sz="18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863798" y="908209"/>
            <a:ext cx="6440924" cy="455771"/>
          </a:xfrm>
          <a:prstGeom prst="rect">
            <a:avLst/>
          </a:prstGeom>
          <a:noFill/>
          <a:ln/>
        </p:spPr>
        <p:txBody>
          <a:bodyPr wrap="none" lIns="0" tIns="0" rIns="0" bIns="0" rtlCol="0" anchor="t"/>
          <a:lstStyle/>
          <a:p>
            <a:pPr marL="0" indent="0" algn="l">
              <a:lnSpc>
                <a:spcPts val="3550"/>
              </a:lnSpc>
              <a:buNone/>
            </a:pPr>
            <a:r>
              <a:rPr lang="en-US" sz="2850" b="1" dirty="0">
                <a:solidFill>
                  <a:srgbClr val="000000"/>
                </a:solidFill>
                <a:latin typeface="Calibri" panose="020F0502020204030204" pitchFamily="34" charset="0"/>
                <a:ea typeface="Calibri" panose="020F0502020204030204" pitchFamily="34" charset="0"/>
                <a:cs typeface="Calibri" panose="020F0502020204030204" pitchFamily="34" charset="0"/>
              </a:rPr>
              <a:t>Certificate Lifecycle Management</a:t>
            </a:r>
            <a:endParaRPr lang="en-US" sz="2850" dirty="0"/>
          </a:p>
        </p:txBody>
      </p:sp>
      <p:sp>
        <p:nvSpPr>
          <p:cNvPr id="3" name="Shape 1"/>
          <p:cNvSpPr/>
          <p:nvPr/>
        </p:nvSpPr>
        <p:spPr>
          <a:xfrm>
            <a:off x="7303770" y="1684853"/>
            <a:ext cx="22860" cy="4790480"/>
          </a:xfrm>
          <a:prstGeom prst="roundRect">
            <a:avLst>
              <a:gd name="adj" fmla="val 105276"/>
            </a:avLst>
          </a:prstGeom>
          <a:solidFill>
            <a:srgbClr val="D8D4D4"/>
          </a:solidFill>
          <a:ln/>
        </p:spPr>
      </p:sp>
      <p:sp>
        <p:nvSpPr>
          <p:cNvPr id="4" name="Shape 2"/>
          <p:cNvSpPr/>
          <p:nvPr/>
        </p:nvSpPr>
        <p:spPr>
          <a:xfrm>
            <a:off x="6676370" y="1853803"/>
            <a:ext cx="481251" cy="22860"/>
          </a:xfrm>
          <a:prstGeom prst="roundRect">
            <a:avLst>
              <a:gd name="adj" fmla="val 105276"/>
            </a:avLst>
          </a:prstGeom>
          <a:solidFill>
            <a:srgbClr val="D8D4D4"/>
          </a:solidFill>
          <a:ln/>
        </p:spPr>
      </p:sp>
      <p:sp>
        <p:nvSpPr>
          <p:cNvPr id="5" name="Shape 3"/>
          <p:cNvSpPr/>
          <p:nvPr/>
        </p:nvSpPr>
        <p:spPr>
          <a:xfrm>
            <a:off x="7134761" y="1684853"/>
            <a:ext cx="360878" cy="360878"/>
          </a:xfrm>
          <a:prstGeom prst="roundRect">
            <a:avLst>
              <a:gd name="adj" fmla="val 6669"/>
            </a:avLst>
          </a:prstGeom>
          <a:solidFill>
            <a:srgbClr val="F2EEEE"/>
          </a:solidFill>
          <a:ln/>
        </p:spPr>
      </p:sp>
      <p:sp>
        <p:nvSpPr>
          <p:cNvPr id="6" name="Text 4"/>
          <p:cNvSpPr/>
          <p:nvPr/>
        </p:nvSpPr>
        <p:spPr>
          <a:xfrm>
            <a:off x="7205782" y="1728549"/>
            <a:ext cx="218718" cy="273368"/>
          </a:xfrm>
          <a:prstGeom prst="rect">
            <a:avLst/>
          </a:prstGeom>
          <a:noFill/>
          <a:ln/>
        </p:spPr>
        <p:txBody>
          <a:bodyPr wrap="none" lIns="0" tIns="0" rIns="0" bIns="0" rtlCol="0" anchor="t"/>
          <a:lstStyle/>
          <a:p>
            <a:pPr marL="0" indent="0" algn="ctr">
              <a:lnSpc>
                <a:spcPts val="1700"/>
              </a:lnSpc>
              <a:buNone/>
            </a:pPr>
            <a:r>
              <a:rPr lang="en-US" sz="1700" b="1" dirty="0">
                <a:solidFill>
                  <a:srgbClr val="3D3838"/>
                </a:solidFill>
                <a:latin typeface="Calibri" panose="020F0502020204030204" pitchFamily="34" charset="0"/>
                <a:ea typeface="Calibri" panose="020F0502020204030204" pitchFamily="34" charset="0"/>
                <a:cs typeface="Calibri" panose="020F0502020204030204" pitchFamily="34" charset="0"/>
              </a:rPr>
              <a:t>1</a:t>
            </a:r>
            <a:endParaRPr lang="en-US" sz="1700" dirty="0"/>
          </a:p>
        </p:txBody>
      </p:sp>
      <p:sp>
        <p:nvSpPr>
          <p:cNvPr id="7" name="Text 5"/>
          <p:cNvSpPr/>
          <p:nvPr/>
        </p:nvSpPr>
        <p:spPr>
          <a:xfrm>
            <a:off x="4626888" y="1739979"/>
            <a:ext cx="1886188" cy="227767"/>
          </a:xfrm>
          <a:prstGeom prst="rect">
            <a:avLst/>
          </a:prstGeom>
          <a:noFill/>
          <a:ln/>
        </p:spPr>
        <p:txBody>
          <a:bodyPr wrap="none" lIns="0" tIns="0" rIns="0" bIns="0" rtlCol="0" anchor="t"/>
          <a:lstStyle/>
          <a:p>
            <a:pPr marL="0" indent="0" algn="r">
              <a:lnSpc>
                <a:spcPts val="1750"/>
              </a:lnSpc>
              <a:buNone/>
            </a:pPr>
            <a:r>
              <a:rPr lang="en-US" sz="1400" b="1" dirty="0">
                <a:solidFill>
                  <a:srgbClr val="3D3838"/>
                </a:solidFill>
                <a:latin typeface="Calibri" panose="020F0502020204030204" pitchFamily="34" charset="0"/>
                <a:ea typeface="Calibri" panose="020F0502020204030204" pitchFamily="34" charset="0"/>
                <a:cs typeface="Calibri" panose="020F0502020204030204" pitchFamily="34" charset="0"/>
              </a:rPr>
              <a:t>Certificate Issuance</a:t>
            </a:r>
            <a:endParaRPr lang="en-US" sz="1400" dirty="0"/>
          </a:p>
        </p:txBody>
      </p:sp>
      <p:sp>
        <p:nvSpPr>
          <p:cNvPr id="8" name="Text 6"/>
          <p:cNvSpPr/>
          <p:nvPr/>
        </p:nvSpPr>
        <p:spPr>
          <a:xfrm>
            <a:off x="863798" y="2063948"/>
            <a:ext cx="5649278" cy="481489"/>
          </a:xfrm>
          <a:prstGeom prst="rect">
            <a:avLst/>
          </a:prstGeom>
          <a:noFill/>
          <a:ln/>
        </p:spPr>
        <p:txBody>
          <a:bodyPr wrap="square" lIns="0" tIns="0" rIns="0" bIns="0" rtlCol="0" anchor="t"/>
          <a:lstStyle/>
          <a:p>
            <a:pPr marL="0" indent="0" algn="r">
              <a:lnSpc>
                <a:spcPts val="1850"/>
              </a:lnSpc>
              <a:buNone/>
            </a:pPr>
            <a:r>
              <a:rPr lang="en-US" sz="1250" dirty="0">
                <a:solidFill>
                  <a:srgbClr val="3D3838"/>
                </a:solidFill>
                <a:latin typeface="Source Sans 3" pitchFamily="34" charset="0"/>
                <a:ea typeface="Source Sans 3" pitchFamily="34" charset="-122"/>
                <a:cs typeface="Source Sans 3" pitchFamily="34" charset="-120"/>
              </a:rPr>
              <a:t>X.509 certificates provisioned via AWS Private CA or external CA during vehicle onboarding with secure key generation.</a:t>
            </a:r>
            <a:endParaRPr lang="en-US" sz="1250" dirty="0"/>
          </a:p>
        </p:txBody>
      </p:sp>
      <p:sp>
        <p:nvSpPr>
          <p:cNvPr id="9" name="Shape 7"/>
          <p:cNvSpPr/>
          <p:nvPr/>
        </p:nvSpPr>
        <p:spPr>
          <a:xfrm>
            <a:off x="7472779" y="2816423"/>
            <a:ext cx="481251" cy="22860"/>
          </a:xfrm>
          <a:prstGeom prst="roundRect">
            <a:avLst>
              <a:gd name="adj" fmla="val 105276"/>
            </a:avLst>
          </a:prstGeom>
          <a:solidFill>
            <a:srgbClr val="D8D4D4"/>
          </a:solidFill>
          <a:ln/>
        </p:spPr>
      </p:sp>
      <p:sp>
        <p:nvSpPr>
          <p:cNvPr id="10" name="Shape 8"/>
          <p:cNvSpPr/>
          <p:nvPr/>
        </p:nvSpPr>
        <p:spPr>
          <a:xfrm>
            <a:off x="7134761" y="2647474"/>
            <a:ext cx="360878" cy="360878"/>
          </a:xfrm>
          <a:prstGeom prst="roundRect">
            <a:avLst>
              <a:gd name="adj" fmla="val 6669"/>
            </a:avLst>
          </a:prstGeom>
          <a:solidFill>
            <a:srgbClr val="F2EEEE"/>
          </a:solidFill>
          <a:ln/>
        </p:spPr>
      </p:sp>
      <p:sp>
        <p:nvSpPr>
          <p:cNvPr id="11" name="Text 9"/>
          <p:cNvSpPr/>
          <p:nvPr/>
        </p:nvSpPr>
        <p:spPr>
          <a:xfrm>
            <a:off x="7205782" y="2691170"/>
            <a:ext cx="218718" cy="273368"/>
          </a:xfrm>
          <a:prstGeom prst="rect">
            <a:avLst/>
          </a:prstGeom>
          <a:noFill/>
          <a:ln/>
        </p:spPr>
        <p:txBody>
          <a:bodyPr wrap="none" lIns="0" tIns="0" rIns="0" bIns="0" rtlCol="0" anchor="t"/>
          <a:lstStyle/>
          <a:p>
            <a:pPr marL="0" indent="0" algn="ctr">
              <a:lnSpc>
                <a:spcPts val="1700"/>
              </a:lnSpc>
              <a:buNone/>
            </a:pPr>
            <a:r>
              <a:rPr lang="en-US" sz="1700" b="1" dirty="0">
                <a:solidFill>
                  <a:srgbClr val="3D3838"/>
                </a:solidFill>
                <a:latin typeface="Calibri" panose="020F0502020204030204" pitchFamily="34" charset="0"/>
                <a:ea typeface="Calibri" panose="020F0502020204030204" pitchFamily="34" charset="0"/>
                <a:cs typeface="Calibri" panose="020F0502020204030204" pitchFamily="34" charset="0"/>
              </a:rPr>
              <a:t>2</a:t>
            </a:r>
            <a:endParaRPr lang="en-US" sz="1700" dirty="0"/>
          </a:p>
        </p:txBody>
      </p:sp>
      <p:sp>
        <p:nvSpPr>
          <p:cNvPr id="12" name="Text 10"/>
          <p:cNvSpPr/>
          <p:nvPr/>
        </p:nvSpPr>
        <p:spPr>
          <a:xfrm>
            <a:off x="8117324" y="2702600"/>
            <a:ext cx="1823085" cy="227767"/>
          </a:xfrm>
          <a:prstGeom prst="rect">
            <a:avLst/>
          </a:prstGeom>
          <a:noFill/>
          <a:ln/>
        </p:spPr>
        <p:txBody>
          <a:bodyPr wrap="none" lIns="0" tIns="0" rIns="0" bIns="0" rtlCol="0" anchor="t"/>
          <a:lstStyle/>
          <a:p>
            <a:pPr marL="0" indent="0" algn="l">
              <a:lnSpc>
                <a:spcPts val="1750"/>
              </a:lnSpc>
              <a:buNone/>
            </a:pPr>
            <a:r>
              <a:rPr lang="en-US" sz="1400" b="1" dirty="0">
                <a:solidFill>
                  <a:srgbClr val="3D3838"/>
                </a:solidFill>
                <a:latin typeface="Calibri" panose="020F0502020204030204" pitchFamily="34" charset="0"/>
                <a:ea typeface="Calibri" panose="020F0502020204030204" pitchFamily="34" charset="0"/>
                <a:cs typeface="Calibri" panose="020F0502020204030204" pitchFamily="34" charset="0"/>
              </a:rPr>
              <a:t>Secure Storage</a:t>
            </a:r>
            <a:endParaRPr lang="en-US" sz="1400" dirty="0"/>
          </a:p>
        </p:txBody>
      </p:sp>
      <p:sp>
        <p:nvSpPr>
          <p:cNvPr id="13" name="Text 11"/>
          <p:cNvSpPr/>
          <p:nvPr/>
        </p:nvSpPr>
        <p:spPr>
          <a:xfrm>
            <a:off x="8117324" y="3026569"/>
            <a:ext cx="5649278" cy="481489"/>
          </a:xfrm>
          <a:prstGeom prst="rect">
            <a:avLst/>
          </a:prstGeom>
          <a:noFill/>
          <a:ln/>
        </p:spPr>
        <p:txBody>
          <a:bodyPr wrap="square" lIns="0" tIns="0" rIns="0" bIns="0" rtlCol="0" anchor="t"/>
          <a:lstStyle/>
          <a:p>
            <a:pPr marL="0" indent="0" algn="l">
              <a:lnSpc>
                <a:spcPts val="1850"/>
              </a:lnSpc>
              <a:buNone/>
            </a:pPr>
            <a:r>
              <a:rPr lang="en-US" sz="1250" dirty="0">
                <a:solidFill>
                  <a:srgbClr val="3D3838"/>
                </a:solidFill>
                <a:latin typeface="Source Sans 3" pitchFamily="34" charset="0"/>
                <a:ea typeface="Source Sans 3" pitchFamily="34" charset="-122"/>
                <a:cs typeface="Source Sans 3" pitchFamily="34" charset="-120"/>
              </a:rPr>
              <a:t>Private keys stored in TPM or HSM on Vehicle Gateway, protecting cryptographic material from unauthorized access.</a:t>
            </a:r>
            <a:endParaRPr lang="en-US" sz="1250" dirty="0"/>
          </a:p>
        </p:txBody>
      </p:sp>
      <p:sp>
        <p:nvSpPr>
          <p:cNvPr id="14" name="Shape 12"/>
          <p:cNvSpPr/>
          <p:nvPr/>
        </p:nvSpPr>
        <p:spPr>
          <a:xfrm>
            <a:off x="6676370" y="3646170"/>
            <a:ext cx="481251" cy="22860"/>
          </a:xfrm>
          <a:prstGeom prst="roundRect">
            <a:avLst>
              <a:gd name="adj" fmla="val 105276"/>
            </a:avLst>
          </a:prstGeom>
          <a:solidFill>
            <a:srgbClr val="D8D4D4"/>
          </a:solidFill>
          <a:ln/>
        </p:spPr>
      </p:sp>
      <p:sp>
        <p:nvSpPr>
          <p:cNvPr id="15" name="Shape 13"/>
          <p:cNvSpPr/>
          <p:nvPr/>
        </p:nvSpPr>
        <p:spPr>
          <a:xfrm>
            <a:off x="7134761" y="3477220"/>
            <a:ext cx="360878" cy="360878"/>
          </a:xfrm>
          <a:prstGeom prst="roundRect">
            <a:avLst>
              <a:gd name="adj" fmla="val 6669"/>
            </a:avLst>
          </a:prstGeom>
          <a:solidFill>
            <a:srgbClr val="F2EEEE"/>
          </a:solidFill>
          <a:ln/>
        </p:spPr>
      </p:sp>
      <p:sp>
        <p:nvSpPr>
          <p:cNvPr id="16" name="Text 14"/>
          <p:cNvSpPr/>
          <p:nvPr/>
        </p:nvSpPr>
        <p:spPr>
          <a:xfrm>
            <a:off x="7205782" y="3520916"/>
            <a:ext cx="218718" cy="273368"/>
          </a:xfrm>
          <a:prstGeom prst="rect">
            <a:avLst/>
          </a:prstGeom>
          <a:noFill/>
          <a:ln/>
        </p:spPr>
        <p:txBody>
          <a:bodyPr wrap="none" lIns="0" tIns="0" rIns="0" bIns="0" rtlCol="0" anchor="t"/>
          <a:lstStyle/>
          <a:p>
            <a:pPr marL="0" indent="0" algn="ctr">
              <a:lnSpc>
                <a:spcPts val="1700"/>
              </a:lnSpc>
              <a:buNone/>
            </a:pPr>
            <a:r>
              <a:rPr lang="en-US" sz="1700" b="1" dirty="0">
                <a:solidFill>
                  <a:srgbClr val="3D3838"/>
                </a:solidFill>
                <a:latin typeface="Calibri" panose="020F0502020204030204" pitchFamily="34" charset="0"/>
                <a:ea typeface="Calibri" panose="020F0502020204030204" pitchFamily="34" charset="0"/>
                <a:cs typeface="Calibri" panose="020F0502020204030204" pitchFamily="34" charset="0"/>
              </a:rPr>
              <a:t>3</a:t>
            </a:r>
            <a:endParaRPr lang="en-US" sz="1700" dirty="0"/>
          </a:p>
        </p:txBody>
      </p:sp>
      <p:sp>
        <p:nvSpPr>
          <p:cNvPr id="17" name="Text 15"/>
          <p:cNvSpPr/>
          <p:nvPr/>
        </p:nvSpPr>
        <p:spPr>
          <a:xfrm>
            <a:off x="4689991" y="3532346"/>
            <a:ext cx="1823085" cy="227767"/>
          </a:xfrm>
          <a:prstGeom prst="rect">
            <a:avLst/>
          </a:prstGeom>
          <a:noFill/>
          <a:ln/>
        </p:spPr>
        <p:txBody>
          <a:bodyPr wrap="none" lIns="0" tIns="0" rIns="0" bIns="0" rtlCol="0" anchor="t"/>
          <a:lstStyle/>
          <a:p>
            <a:pPr marL="0" indent="0" algn="r">
              <a:lnSpc>
                <a:spcPts val="1750"/>
              </a:lnSpc>
              <a:buNone/>
            </a:pPr>
            <a:r>
              <a:rPr lang="en-US" sz="1400" b="1" dirty="0">
                <a:solidFill>
                  <a:srgbClr val="3D3838"/>
                </a:solidFill>
                <a:latin typeface="Calibri" panose="020F0502020204030204" pitchFamily="34" charset="0"/>
                <a:ea typeface="Calibri" panose="020F0502020204030204" pitchFamily="34" charset="0"/>
                <a:cs typeface="Calibri" panose="020F0502020204030204" pitchFamily="34" charset="0"/>
              </a:rPr>
              <a:t>Deployment</a:t>
            </a:r>
            <a:endParaRPr lang="en-US" sz="1400" dirty="0"/>
          </a:p>
        </p:txBody>
      </p:sp>
      <p:sp>
        <p:nvSpPr>
          <p:cNvPr id="18" name="Text 16"/>
          <p:cNvSpPr/>
          <p:nvPr/>
        </p:nvSpPr>
        <p:spPr>
          <a:xfrm>
            <a:off x="863798" y="3856315"/>
            <a:ext cx="5649278" cy="481489"/>
          </a:xfrm>
          <a:prstGeom prst="rect">
            <a:avLst/>
          </a:prstGeom>
          <a:noFill/>
          <a:ln/>
        </p:spPr>
        <p:txBody>
          <a:bodyPr wrap="square" lIns="0" tIns="0" rIns="0" bIns="0" rtlCol="0" anchor="t"/>
          <a:lstStyle/>
          <a:p>
            <a:pPr marL="0" indent="0" algn="r">
              <a:lnSpc>
                <a:spcPts val="1850"/>
              </a:lnSpc>
              <a:buNone/>
            </a:pPr>
            <a:r>
              <a:rPr lang="en-US" sz="1250" dirty="0">
                <a:solidFill>
                  <a:srgbClr val="3D3838"/>
                </a:solidFill>
                <a:latin typeface="Source Sans 3" pitchFamily="34" charset="0"/>
                <a:ea typeface="Source Sans 3" pitchFamily="34" charset="-122"/>
                <a:cs typeface="Source Sans 3" pitchFamily="34" charset="-120"/>
              </a:rPr>
              <a:t>Certificates deployed to vehicles through secure channels, establishing trusted identity for cloud communications.</a:t>
            </a:r>
            <a:endParaRPr lang="en-US" sz="1250" dirty="0"/>
          </a:p>
        </p:txBody>
      </p:sp>
      <p:sp>
        <p:nvSpPr>
          <p:cNvPr id="19" name="Shape 17"/>
          <p:cNvSpPr/>
          <p:nvPr/>
        </p:nvSpPr>
        <p:spPr>
          <a:xfrm>
            <a:off x="7472779" y="4475917"/>
            <a:ext cx="481251" cy="22860"/>
          </a:xfrm>
          <a:prstGeom prst="roundRect">
            <a:avLst>
              <a:gd name="adj" fmla="val 105276"/>
            </a:avLst>
          </a:prstGeom>
          <a:solidFill>
            <a:srgbClr val="D8D4D4"/>
          </a:solidFill>
          <a:ln/>
        </p:spPr>
      </p:sp>
      <p:sp>
        <p:nvSpPr>
          <p:cNvPr id="20" name="Shape 18"/>
          <p:cNvSpPr/>
          <p:nvPr/>
        </p:nvSpPr>
        <p:spPr>
          <a:xfrm>
            <a:off x="7134761" y="4306967"/>
            <a:ext cx="360878" cy="360878"/>
          </a:xfrm>
          <a:prstGeom prst="roundRect">
            <a:avLst>
              <a:gd name="adj" fmla="val 6669"/>
            </a:avLst>
          </a:prstGeom>
          <a:solidFill>
            <a:srgbClr val="F2EEEE"/>
          </a:solidFill>
          <a:ln/>
        </p:spPr>
      </p:sp>
      <p:sp>
        <p:nvSpPr>
          <p:cNvPr id="21" name="Text 19"/>
          <p:cNvSpPr/>
          <p:nvPr/>
        </p:nvSpPr>
        <p:spPr>
          <a:xfrm>
            <a:off x="7205782" y="4350663"/>
            <a:ext cx="218718" cy="273368"/>
          </a:xfrm>
          <a:prstGeom prst="rect">
            <a:avLst/>
          </a:prstGeom>
          <a:noFill/>
          <a:ln/>
        </p:spPr>
        <p:txBody>
          <a:bodyPr wrap="none" lIns="0" tIns="0" rIns="0" bIns="0" rtlCol="0" anchor="t"/>
          <a:lstStyle/>
          <a:p>
            <a:pPr marL="0" indent="0" algn="ctr">
              <a:lnSpc>
                <a:spcPts val="1700"/>
              </a:lnSpc>
              <a:buNone/>
            </a:pPr>
            <a:r>
              <a:rPr lang="en-US" sz="1700" b="1" dirty="0">
                <a:solidFill>
                  <a:srgbClr val="3D3838"/>
                </a:solidFill>
                <a:latin typeface="Calibri" panose="020F0502020204030204" pitchFamily="34" charset="0"/>
                <a:ea typeface="Calibri" panose="020F0502020204030204" pitchFamily="34" charset="0"/>
                <a:cs typeface="Calibri" panose="020F0502020204030204" pitchFamily="34" charset="0"/>
              </a:rPr>
              <a:t>4</a:t>
            </a:r>
            <a:endParaRPr lang="en-US" sz="1700" dirty="0"/>
          </a:p>
        </p:txBody>
      </p:sp>
      <p:sp>
        <p:nvSpPr>
          <p:cNvPr id="22" name="Text 20"/>
          <p:cNvSpPr/>
          <p:nvPr/>
        </p:nvSpPr>
        <p:spPr>
          <a:xfrm>
            <a:off x="8117324" y="4362093"/>
            <a:ext cx="1823085" cy="227767"/>
          </a:xfrm>
          <a:prstGeom prst="rect">
            <a:avLst/>
          </a:prstGeom>
          <a:noFill/>
          <a:ln/>
        </p:spPr>
        <p:txBody>
          <a:bodyPr wrap="none" lIns="0" tIns="0" rIns="0" bIns="0" rtlCol="0" anchor="t"/>
          <a:lstStyle/>
          <a:p>
            <a:pPr marL="0" indent="0" algn="l">
              <a:lnSpc>
                <a:spcPts val="1750"/>
              </a:lnSpc>
              <a:buNone/>
            </a:pPr>
            <a:r>
              <a:rPr lang="en-US" sz="1400" b="1" dirty="0">
                <a:solidFill>
                  <a:srgbClr val="3D3838"/>
                </a:solidFill>
                <a:latin typeface="Calibri" panose="020F0502020204030204" pitchFamily="34" charset="0"/>
                <a:ea typeface="Calibri" panose="020F0502020204030204" pitchFamily="34" charset="0"/>
                <a:cs typeface="Calibri" panose="020F0502020204030204" pitchFamily="34" charset="0"/>
              </a:rPr>
              <a:t>Rotation</a:t>
            </a:r>
            <a:endParaRPr lang="en-US" sz="1400" dirty="0"/>
          </a:p>
        </p:txBody>
      </p:sp>
      <p:sp>
        <p:nvSpPr>
          <p:cNvPr id="23" name="Text 21"/>
          <p:cNvSpPr/>
          <p:nvPr/>
        </p:nvSpPr>
        <p:spPr>
          <a:xfrm>
            <a:off x="8117324" y="4686062"/>
            <a:ext cx="5649278" cy="481489"/>
          </a:xfrm>
          <a:prstGeom prst="rect">
            <a:avLst/>
          </a:prstGeom>
          <a:noFill/>
          <a:ln/>
        </p:spPr>
        <p:txBody>
          <a:bodyPr wrap="square" lIns="0" tIns="0" rIns="0" bIns="0" rtlCol="0" anchor="t"/>
          <a:lstStyle/>
          <a:p>
            <a:pPr marL="0" indent="0" algn="l">
              <a:lnSpc>
                <a:spcPts val="1850"/>
              </a:lnSpc>
              <a:buNone/>
            </a:pPr>
            <a:r>
              <a:rPr lang="en-US" sz="1250" dirty="0">
                <a:solidFill>
                  <a:srgbClr val="3D3838"/>
                </a:solidFill>
                <a:latin typeface="Source Sans 3" pitchFamily="34" charset="0"/>
                <a:ea typeface="Source Sans 3" pitchFamily="34" charset="-122"/>
                <a:cs typeface="Source Sans 3" pitchFamily="34" charset="-120"/>
              </a:rPr>
              <a:t>Automated certificate rotation managed via AWS IoT Device Management before expiration, maintaining continuous security.</a:t>
            </a:r>
            <a:endParaRPr lang="en-US" sz="1250" dirty="0"/>
          </a:p>
        </p:txBody>
      </p:sp>
      <p:sp>
        <p:nvSpPr>
          <p:cNvPr id="24" name="Shape 22"/>
          <p:cNvSpPr/>
          <p:nvPr/>
        </p:nvSpPr>
        <p:spPr>
          <a:xfrm>
            <a:off x="6676370" y="5305663"/>
            <a:ext cx="481251" cy="22860"/>
          </a:xfrm>
          <a:prstGeom prst="roundRect">
            <a:avLst>
              <a:gd name="adj" fmla="val 105276"/>
            </a:avLst>
          </a:prstGeom>
          <a:solidFill>
            <a:srgbClr val="D8D4D4"/>
          </a:solidFill>
          <a:ln/>
        </p:spPr>
      </p:sp>
      <p:sp>
        <p:nvSpPr>
          <p:cNvPr id="25" name="Shape 23"/>
          <p:cNvSpPr/>
          <p:nvPr/>
        </p:nvSpPr>
        <p:spPr>
          <a:xfrm>
            <a:off x="7134761" y="5136713"/>
            <a:ext cx="360878" cy="360878"/>
          </a:xfrm>
          <a:prstGeom prst="roundRect">
            <a:avLst>
              <a:gd name="adj" fmla="val 6669"/>
            </a:avLst>
          </a:prstGeom>
          <a:solidFill>
            <a:srgbClr val="F2EEEE"/>
          </a:solidFill>
          <a:ln/>
        </p:spPr>
      </p:sp>
      <p:sp>
        <p:nvSpPr>
          <p:cNvPr id="26" name="Text 24"/>
          <p:cNvSpPr/>
          <p:nvPr/>
        </p:nvSpPr>
        <p:spPr>
          <a:xfrm>
            <a:off x="7205782" y="5180409"/>
            <a:ext cx="218718" cy="273368"/>
          </a:xfrm>
          <a:prstGeom prst="rect">
            <a:avLst/>
          </a:prstGeom>
          <a:noFill/>
          <a:ln/>
        </p:spPr>
        <p:txBody>
          <a:bodyPr wrap="none" lIns="0" tIns="0" rIns="0" bIns="0" rtlCol="0" anchor="t"/>
          <a:lstStyle/>
          <a:p>
            <a:pPr marL="0" indent="0" algn="ctr">
              <a:lnSpc>
                <a:spcPts val="1700"/>
              </a:lnSpc>
              <a:buNone/>
            </a:pPr>
            <a:r>
              <a:rPr lang="en-US" sz="1700" b="1" dirty="0">
                <a:solidFill>
                  <a:srgbClr val="3D3838"/>
                </a:solidFill>
                <a:latin typeface="Calibri" panose="020F0502020204030204" pitchFamily="34" charset="0"/>
                <a:ea typeface="Calibri" panose="020F0502020204030204" pitchFamily="34" charset="0"/>
                <a:cs typeface="Calibri" panose="020F0502020204030204" pitchFamily="34" charset="0"/>
              </a:rPr>
              <a:t>5</a:t>
            </a:r>
            <a:endParaRPr lang="en-US" sz="1700" dirty="0"/>
          </a:p>
        </p:txBody>
      </p:sp>
      <p:sp>
        <p:nvSpPr>
          <p:cNvPr id="27" name="Text 25"/>
          <p:cNvSpPr/>
          <p:nvPr/>
        </p:nvSpPr>
        <p:spPr>
          <a:xfrm>
            <a:off x="4689991" y="5191839"/>
            <a:ext cx="1823085" cy="227767"/>
          </a:xfrm>
          <a:prstGeom prst="rect">
            <a:avLst/>
          </a:prstGeom>
          <a:noFill/>
          <a:ln/>
        </p:spPr>
        <p:txBody>
          <a:bodyPr wrap="none" lIns="0" tIns="0" rIns="0" bIns="0" rtlCol="0" anchor="t"/>
          <a:lstStyle/>
          <a:p>
            <a:pPr marL="0" indent="0" algn="r">
              <a:lnSpc>
                <a:spcPts val="1750"/>
              </a:lnSpc>
              <a:buNone/>
            </a:pPr>
            <a:r>
              <a:rPr lang="en-US" sz="1400" b="1" dirty="0">
                <a:solidFill>
                  <a:srgbClr val="3D3838"/>
                </a:solidFill>
                <a:latin typeface="Calibri" panose="020F0502020204030204" pitchFamily="34" charset="0"/>
                <a:ea typeface="Calibri" panose="020F0502020204030204" pitchFamily="34" charset="0"/>
                <a:cs typeface="Calibri" panose="020F0502020204030204" pitchFamily="34" charset="0"/>
              </a:rPr>
              <a:t>Revocation</a:t>
            </a:r>
            <a:endParaRPr lang="en-US" sz="1400" dirty="0"/>
          </a:p>
        </p:txBody>
      </p:sp>
      <p:sp>
        <p:nvSpPr>
          <p:cNvPr id="28" name="Text 26"/>
          <p:cNvSpPr/>
          <p:nvPr/>
        </p:nvSpPr>
        <p:spPr>
          <a:xfrm>
            <a:off x="863798" y="5515808"/>
            <a:ext cx="5649278" cy="481489"/>
          </a:xfrm>
          <a:prstGeom prst="rect">
            <a:avLst/>
          </a:prstGeom>
          <a:noFill/>
          <a:ln/>
        </p:spPr>
        <p:txBody>
          <a:bodyPr wrap="square" lIns="0" tIns="0" rIns="0" bIns="0" rtlCol="0" anchor="t"/>
          <a:lstStyle/>
          <a:p>
            <a:pPr marL="0" indent="0" algn="r">
              <a:lnSpc>
                <a:spcPts val="1850"/>
              </a:lnSpc>
              <a:buNone/>
            </a:pPr>
            <a:r>
              <a:rPr lang="en-US" sz="1250" dirty="0">
                <a:solidFill>
                  <a:srgbClr val="3D3838"/>
                </a:solidFill>
                <a:latin typeface="Source Sans 3" pitchFamily="34" charset="0"/>
                <a:ea typeface="Source Sans 3" pitchFamily="34" charset="-122"/>
                <a:cs typeface="Source Sans 3" pitchFamily="34" charset="-120"/>
              </a:rPr>
              <a:t>Compromised certificates immediately revoked and blocked, protecting the entire fleet from security breaches.</a:t>
            </a:r>
            <a:endParaRPr lang="en-US" sz="1250" dirty="0"/>
          </a:p>
        </p:txBody>
      </p:sp>
      <p:sp>
        <p:nvSpPr>
          <p:cNvPr id="29" name="Shape 27"/>
          <p:cNvSpPr/>
          <p:nvPr/>
        </p:nvSpPr>
        <p:spPr>
          <a:xfrm>
            <a:off x="863798" y="6655713"/>
            <a:ext cx="12902803" cy="665559"/>
          </a:xfrm>
          <a:prstGeom prst="roundRect">
            <a:avLst>
              <a:gd name="adj" fmla="val 3616"/>
            </a:avLst>
          </a:prstGeom>
          <a:solidFill>
            <a:srgbClr val="D6D7DC"/>
          </a:solidFill>
          <a:ln/>
        </p:spPr>
      </p:sp>
      <p:pic>
        <p:nvPicPr>
          <p:cNvPr id="30" name="Image 0" descr="preencoded.png"/>
          <p:cNvPicPr>
            <a:picLocks noChangeAspect="1"/>
          </p:cNvPicPr>
          <p:nvPr/>
        </p:nvPicPr>
        <p:blipFill>
          <a:blip r:embed="rId3"/>
          <a:stretch>
            <a:fillRect/>
          </a:stretch>
        </p:blipFill>
        <p:spPr>
          <a:xfrm>
            <a:off x="1024176" y="6883360"/>
            <a:ext cx="200501" cy="160377"/>
          </a:xfrm>
          <a:prstGeom prst="rect">
            <a:avLst/>
          </a:prstGeom>
        </p:spPr>
      </p:pic>
      <p:sp>
        <p:nvSpPr>
          <p:cNvPr id="31" name="Text 28"/>
          <p:cNvSpPr/>
          <p:nvPr/>
        </p:nvSpPr>
        <p:spPr>
          <a:xfrm>
            <a:off x="1385054" y="6856095"/>
            <a:ext cx="12221170" cy="240744"/>
          </a:xfrm>
          <a:prstGeom prst="rect">
            <a:avLst/>
          </a:prstGeom>
          <a:noFill/>
          <a:ln/>
        </p:spPr>
        <p:txBody>
          <a:bodyPr wrap="none" lIns="0" tIns="0" rIns="0" bIns="0" rtlCol="0" anchor="t"/>
          <a:lstStyle/>
          <a:p>
            <a:pPr marL="0" indent="0" algn="l">
              <a:lnSpc>
                <a:spcPts val="1850"/>
              </a:lnSpc>
              <a:buNone/>
            </a:pPr>
            <a:r>
              <a:rPr lang="en-US" sz="1250" dirty="0">
                <a:solidFill>
                  <a:srgbClr val="000000"/>
                </a:solidFill>
                <a:latin typeface="Source Sans 3" pitchFamily="34" charset="0"/>
                <a:ea typeface="Source Sans 3" pitchFamily="34" charset="-122"/>
                <a:cs typeface="Source Sans 3" pitchFamily="34" charset="-120"/>
              </a:rPr>
              <a:t>Continuous trust is maintained through automated lifecycle management, mitigating risks from compromised credentials and ensuring long-term security posture.</a:t>
            </a:r>
            <a:endParaRPr lang="en-US" sz="12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863798" y="747832"/>
            <a:ext cx="8285559" cy="596027"/>
          </a:xfrm>
          <a:prstGeom prst="rect">
            <a:avLst/>
          </a:prstGeom>
          <a:noFill/>
          <a:ln/>
        </p:spPr>
        <p:txBody>
          <a:bodyPr wrap="none" lIns="0" tIns="0" rIns="0" bIns="0" rtlCol="0" anchor="t"/>
          <a:lstStyle/>
          <a:p>
            <a:pPr marL="0" indent="0" algn="l">
              <a:lnSpc>
                <a:spcPts val="4650"/>
              </a:lnSpc>
              <a:buNone/>
            </a:pPr>
            <a:r>
              <a:rPr lang="en-US" sz="3750" b="1" dirty="0">
                <a:solidFill>
                  <a:srgbClr val="000000"/>
                </a:solidFill>
                <a:latin typeface="Calibri" panose="020F0502020204030204" pitchFamily="34" charset="0"/>
                <a:ea typeface="Calibri" panose="020F0502020204030204" pitchFamily="34" charset="0"/>
                <a:cs typeface="Calibri" panose="020F0502020204030204" pitchFamily="34" charset="0"/>
              </a:rPr>
              <a:t>Security Best Practices Summary</a:t>
            </a:r>
            <a:endParaRPr lang="en-US" sz="3750" dirty="0"/>
          </a:p>
        </p:txBody>
      </p:sp>
      <p:sp>
        <p:nvSpPr>
          <p:cNvPr id="3" name="Shape 1"/>
          <p:cNvSpPr/>
          <p:nvPr/>
        </p:nvSpPr>
        <p:spPr>
          <a:xfrm>
            <a:off x="863798" y="2078117"/>
            <a:ext cx="4160996" cy="2754273"/>
          </a:xfrm>
          <a:prstGeom prst="roundRect">
            <a:avLst>
              <a:gd name="adj" fmla="val 3984"/>
            </a:avLst>
          </a:prstGeom>
          <a:solidFill>
            <a:srgbClr val="FFFFFF"/>
          </a:solidFill>
          <a:ln/>
        </p:spPr>
      </p:sp>
      <p:sp>
        <p:nvSpPr>
          <p:cNvPr id="4" name="Shape 2"/>
          <p:cNvSpPr/>
          <p:nvPr/>
        </p:nvSpPr>
        <p:spPr>
          <a:xfrm>
            <a:off x="863798" y="2055257"/>
            <a:ext cx="4160996" cy="91440"/>
          </a:xfrm>
          <a:prstGeom prst="roundRect">
            <a:avLst>
              <a:gd name="adj" fmla="val 34417"/>
            </a:avLst>
          </a:prstGeom>
          <a:solidFill>
            <a:srgbClr val="2D2E34"/>
          </a:solidFill>
          <a:ln/>
        </p:spPr>
      </p:sp>
      <p:sp>
        <p:nvSpPr>
          <p:cNvPr id="5" name="Shape 3"/>
          <p:cNvSpPr/>
          <p:nvPr/>
        </p:nvSpPr>
        <p:spPr>
          <a:xfrm>
            <a:off x="2629614" y="1763435"/>
            <a:ext cx="629364" cy="629364"/>
          </a:xfrm>
          <a:prstGeom prst="roundRect">
            <a:avLst>
              <a:gd name="adj" fmla="val 145290"/>
            </a:avLst>
          </a:prstGeom>
          <a:solidFill>
            <a:srgbClr val="2D2E34"/>
          </a:solidFill>
          <a:ln/>
        </p:spPr>
      </p:sp>
      <p:sp>
        <p:nvSpPr>
          <p:cNvPr id="6" name="Text 4"/>
          <p:cNvSpPr/>
          <p:nvPr/>
        </p:nvSpPr>
        <p:spPr>
          <a:xfrm>
            <a:off x="2818448" y="1920716"/>
            <a:ext cx="251698" cy="314682"/>
          </a:xfrm>
          <a:prstGeom prst="rect">
            <a:avLst/>
          </a:prstGeom>
          <a:noFill/>
          <a:ln/>
        </p:spPr>
        <p:txBody>
          <a:bodyPr wrap="none" lIns="0" tIns="0" rIns="0" bIns="0" rtlCol="0" anchor="t"/>
          <a:lstStyle/>
          <a:p>
            <a:pPr marL="0" indent="0" algn="l">
              <a:lnSpc>
                <a:spcPts val="2950"/>
              </a:lnSpc>
              <a:buNone/>
            </a:pPr>
            <a:r>
              <a:rPr lang="en-US" sz="1950" b="1" dirty="0">
                <a:solidFill>
                  <a:srgbClr val="FFFFFF"/>
                </a:solidFill>
                <a:latin typeface="Calibri" panose="020F0502020204030204" pitchFamily="34" charset="0"/>
                <a:ea typeface="Calibri" panose="020F0502020204030204" pitchFamily="34" charset="0"/>
                <a:cs typeface="Calibri" panose="020F0502020204030204" pitchFamily="34" charset="0"/>
              </a:rPr>
              <a:t>1</a:t>
            </a:r>
            <a:endParaRPr lang="en-US" sz="1950" dirty="0"/>
          </a:p>
        </p:txBody>
      </p:sp>
      <p:sp>
        <p:nvSpPr>
          <p:cNvPr id="7" name="Text 5"/>
          <p:cNvSpPr/>
          <p:nvPr/>
        </p:nvSpPr>
        <p:spPr>
          <a:xfrm>
            <a:off x="1096447" y="2602587"/>
            <a:ext cx="2826068" cy="297894"/>
          </a:xfrm>
          <a:prstGeom prst="rect">
            <a:avLst/>
          </a:prstGeom>
          <a:noFill/>
          <a:ln/>
        </p:spPr>
        <p:txBody>
          <a:bodyPr wrap="none" lIns="0" tIns="0" rIns="0" bIns="0" rtlCol="0" anchor="t"/>
          <a:lstStyle/>
          <a:p>
            <a:pPr marL="0" indent="0" algn="l">
              <a:lnSpc>
                <a:spcPts val="2300"/>
              </a:lnSpc>
              <a:buNone/>
            </a:pPr>
            <a:r>
              <a:rPr lang="en-US" sz="1850" b="1" dirty="0">
                <a:solidFill>
                  <a:srgbClr val="3D3838"/>
                </a:solidFill>
                <a:latin typeface="Calibri" panose="020F0502020204030204" pitchFamily="34" charset="0"/>
                <a:ea typeface="Calibri" panose="020F0502020204030204" pitchFamily="34" charset="0"/>
                <a:cs typeface="Calibri" panose="020F0502020204030204" pitchFamily="34" charset="0"/>
              </a:rPr>
              <a:t>Mutual TLS Encryption</a:t>
            </a:r>
            <a:endParaRPr lang="en-US" sz="1850" dirty="0"/>
          </a:p>
        </p:txBody>
      </p:sp>
      <p:sp>
        <p:nvSpPr>
          <p:cNvPr id="8" name="Text 6"/>
          <p:cNvSpPr/>
          <p:nvPr/>
        </p:nvSpPr>
        <p:spPr>
          <a:xfrm>
            <a:off x="1096447" y="3026331"/>
            <a:ext cx="3695700" cy="1573411"/>
          </a:xfrm>
          <a:prstGeom prst="rect">
            <a:avLst/>
          </a:prstGeom>
          <a:noFill/>
          <a:ln/>
        </p:spPr>
        <p:txBody>
          <a:bodyPr wrap="square" lIns="0" tIns="0" rIns="0" bIns="0" rtlCol="0" anchor="t"/>
          <a:lstStyle/>
          <a:p>
            <a:pPr marL="0" indent="0" algn="l">
              <a:lnSpc>
                <a:spcPts val="2450"/>
              </a:lnSpc>
              <a:buNone/>
            </a:pPr>
            <a:r>
              <a:rPr lang="en-US" sz="1650" dirty="0">
                <a:solidFill>
                  <a:srgbClr val="3D3838"/>
                </a:solidFill>
                <a:latin typeface="Source Sans 3" pitchFamily="34" charset="0"/>
                <a:ea typeface="Source Sans 3" pitchFamily="34" charset="-122"/>
                <a:cs typeface="Source Sans 3" pitchFamily="34" charset="-120"/>
              </a:rPr>
              <a:t>Always use mutual TLS (TLS 1.2 or higher) for encrypted, authenticated communication between vehicle gateways and AWS IoT Core, protecting data in transit.</a:t>
            </a:r>
            <a:endParaRPr lang="en-US" sz="1650" dirty="0"/>
          </a:p>
        </p:txBody>
      </p:sp>
      <p:sp>
        <p:nvSpPr>
          <p:cNvPr id="9" name="Shape 7"/>
          <p:cNvSpPr/>
          <p:nvPr/>
        </p:nvSpPr>
        <p:spPr>
          <a:xfrm>
            <a:off x="5234583" y="2078117"/>
            <a:ext cx="4161115" cy="2754273"/>
          </a:xfrm>
          <a:prstGeom prst="roundRect">
            <a:avLst>
              <a:gd name="adj" fmla="val 3984"/>
            </a:avLst>
          </a:prstGeom>
          <a:solidFill>
            <a:srgbClr val="FFFFFF"/>
          </a:solidFill>
          <a:ln/>
        </p:spPr>
      </p:sp>
      <p:sp>
        <p:nvSpPr>
          <p:cNvPr id="10" name="Shape 8"/>
          <p:cNvSpPr/>
          <p:nvPr/>
        </p:nvSpPr>
        <p:spPr>
          <a:xfrm>
            <a:off x="5234583" y="2055257"/>
            <a:ext cx="4161115" cy="91440"/>
          </a:xfrm>
          <a:prstGeom prst="roundRect">
            <a:avLst>
              <a:gd name="adj" fmla="val 34417"/>
            </a:avLst>
          </a:prstGeom>
          <a:solidFill>
            <a:srgbClr val="2D2E34"/>
          </a:solidFill>
          <a:ln/>
        </p:spPr>
      </p:sp>
      <p:sp>
        <p:nvSpPr>
          <p:cNvPr id="11" name="Shape 9"/>
          <p:cNvSpPr/>
          <p:nvPr/>
        </p:nvSpPr>
        <p:spPr>
          <a:xfrm>
            <a:off x="7000399" y="1763435"/>
            <a:ext cx="629364" cy="629364"/>
          </a:xfrm>
          <a:prstGeom prst="roundRect">
            <a:avLst>
              <a:gd name="adj" fmla="val 145290"/>
            </a:avLst>
          </a:prstGeom>
          <a:solidFill>
            <a:srgbClr val="2D2E34"/>
          </a:solidFill>
          <a:ln/>
        </p:spPr>
      </p:sp>
      <p:sp>
        <p:nvSpPr>
          <p:cNvPr id="12" name="Text 10"/>
          <p:cNvSpPr/>
          <p:nvPr/>
        </p:nvSpPr>
        <p:spPr>
          <a:xfrm>
            <a:off x="7189232" y="1920716"/>
            <a:ext cx="251698" cy="314682"/>
          </a:xfrm>
          <a:prstGeom prst="rect">
            <a:avLst/>
          </a:prstGeom>
          <a:noFill/>
          <a:ln/>
        </p:spPr>
        <p:txBody>
          <a:bodyPr wrap="none" lIns="0" tIns="0" rIns="0" bIns="0" rtlCol="0" anchor="t"/>
          <a:lstStyle/>
          <a:p>
            <a:pPr marL="0" indent="0" algn="l">
              <a:lnSpc>
                <a:spcPts val="2950"/>
              </a:lnSpc>
              <a:buNone/>
            </a:pPr>
            <a:r>
              <a:rPr lang="en-US" sz="1950" b="1" dirty="0">
                <a:solidFill>
                  <a:srgbClr val="FFFFFF"/>
                </a:solidFill>
                <a:latin typeface="Calibri" panose="020F0502020204030204" pitchFamily="34" charset="0"/>
                <a:ea typeface="Calibri" panose="020F0502020204030204" pitchFamily="34" charset="0"/>
                <a:cs typeface="Calibri" panose="020F0502020204030204" pitchFamily="34" charset="0"/>
              </a:rPr>
              <a:t>2</a:t>
            </a:r>
            <a:endParaRPr lang="en-US" sz="1950" dirty="0"/>
          </a:p>
        </p:txBody>
      </p:sp>
      <p:sp>
        <p:nvSpPr>
          <p:cNvPr id="13" name="Text 11"/>
          <p:cNvSpPr/>
          <p:nvPr/>
        </p:nvSpPr>
        <p:spPr>
          <a:xfrm>
            <a:off x="5467231" y="2602587"/>
            <a:ext cx="2859524" cy="297894"/>
          </a:xfrm>
          <a:prstGeom prst="rect">
            <a:avLst/>
          </a:prstGeom>
          <a:noFill/>
          <a:ln/>
        </p:spPr>
        <p:txBody>
          <a:bodyPr wrap="none" lIns="0" tIns="0" rIns="0" bIns="0" rtlCol="0" anchor="t"/>
          <a:lstStyle/>
          <a:p>
            <a:pPr marL="0" indent="0" algn="l">
              <a:lnSpc>
                <a:spcPts val="2300"/>
              </a:lnSpc>
              <a:buNone/>
            </a:pPr>
            <a:r>
              <a:rPr lang="en-US" sz="1850" b="1" dirty="0">
                <a:solidFill>
                  <a:srgbClr val="3D3838"/>
                </a:solidFill>
                <a:latin typeface="Calibri" panose="020F0502020204030204" pitchFamily="34" charset="0"/>
                <a:ea typeface="Calibri" panose="020F0502020204030204" pitchFamily="34" charset="0"/>
                <a:cs typeface="Calibri" panose="020F0502020204030204" pitchFamily="34" charset="0"/>
              </a:rPr>
              <a:t>Unique Device Identity</a:t>
            </a:r>
            <a:endParaRPr lang="en-US" sz="1850" dirty="0"/>
          </a:p>
        </p:txBody>
      </p:sp>
      <p:sp>
        <p:nvSpPr>
          <p:cNvPr id="14" name="Text 12"/>
          <p:cNvSpPr/>
          <p:nvPr/>
        </p:nvSpPr>
        <p:spPr>
          <a:xfrm>
            <a:off x="5467231" y="3026331"/>
            <a:ext cx="3695819" cy="1258729"/>
          </a:xfrm>
          <a:prstGeom prst="rect">
            <a:avLst/>
          </a:prstGeom>
          <a:noFill/>
          <a:ln/>
        </p:spPr>
        <p:txBody>
          <a:bodyPr wrap="square" lIns="0" tIns="0" rIns="0" bIns="0" rtlCol="0" anchor="t"/>
          <a:lstStyle/>
          <a:p>
            <a:pPr marL="0" indent="0" algn="l">
              <a:lnSpc>
                <a:spcPts val="2450"/>
              </a:lnSpc>
              <a:buNone/>
            </a:pPr>
            <a:r>
              <a:rPr lang="en-US" sz="1650" dirty="0">
                <a:solidFill>
                  <a:srgbClr val="3D3838"/>
                </a:solidFill>
                <a:latin typeface="Source Sans 3" pitchFamily="34" charset="0"/>
                <a:ea typeface="Source Sans 3" pitchFamily="34" charset="-122"/>
                <a:cs typeface="Source Sans 3" pitchFamily="34" charset="-120"/>
              </a:rPr>
              <a:t>Employ unique X.509 certificates per vehicle gateway to establish individual identity, enabling precise access control and accountability.</a:t>
            </a:r>
            <a:endParaRPr lang="en-US" sz="1650" dirty="0"/>
          </a:p>
        </p:txBody>
      </p:sp>
      <p:sp>
        <p:nvSpPr>
          <p:cNvPr id="15" name="Shape 13"/>
          <p:cNvSpPr/>
          <p:nvPr/>
        </p:nvSpPr>
        <p:spPr>
          <a:xfrm>
            <a:off x="9605486" y="2078117"/>
            <a:ext cx="4160996" cy="2754273"/>
          </a:xfrm>
          <a:prstGeom prst="roundRect">
            <a:avLst>
              <a:gd name="adj" fmla="val 3984"/>
            </a:avLst>
          </a:prstGeom>
          <a:solidFill>
            <a:srgbClr val="FFFFFF"/>
          </a:solidFill>
          <a:ln/>
        </p:spPr>
      </p:sp>
      <p:sp>
        <p:nvSpPr>
          <p:cNvPr id="16" name="Shape 14"/>
          <p:cNvSpPr/>
          <p:nvPr/>
        </p:nvSpPr>
        <p:spPr>
          <a:xfrm>
            <a:off x="9605486" y="2055257"/>
            <a:ext cx="4160996" cy="91440"/>
          </a:xfrm>
          <a:prstGeom prst="roundRect">
            <a:avLst>
              <a:gd name="adj" fmla="val 34417"/>
            </a:avLst>
          </a:prstGeom>
          <a:solidFill>
            <a:srgbClr val="2D2E34"/>
          </a:solidFill>
          <a:ln/>
        </p:spPr>
      </p:sp>
      <p:sp>
        <p:nvSpPr>
          <p:cNvPr id="17" name="Shape 15"/>
          <p:cNvSpPr/>
          <p:nvPr/>
        </p:nvSpPr>
        <p:spPr>
          <a:xfrm>
            <a:off x="11371302" y="1763435"/>
            <a:ext cx="629364" cy="629364"/>
          </a:xfrm>
          <a:prstGeom prst="roundRect">
            <a:avLst>
              <a:gd name="adj" fmla="val 145290"/>
            </a:avLst>
          </a:prstGeom>
          <a:solidFill>
            <a:srgbClr val="2D2E34"/>
          </a:solidFill>
          <a:ln/>
        </p:spPr>
      </p:sp>
      <p:sp>
        <p:nvSpPr>
          <p:cNvPr id="18" name="Text 16"/>
          <p:cNvSpPr/>
          <p:nvPr/>
        </p:nvSpPr>
        <p:spPr>
          <a:xfrm>
            <a:off x="11560135" y="1920716"/>
            <a:ext cx="251698" cy="314682"/>
          </a:xfrm>
          <a:prstGeom prst="rect">
            <a:avLst/>
          </a:prstGeom>
          <a:noFill/>
          <a:ln/>
        </p:spPr>
        <p:txBody>
          <a:bodyPr wrap="none" lIns="0" tIns="0" rIns="0" bIns="0" rtlCol="0" anchor="t"/>
          <a:lstStyle/>
          <a:p>
            <a:pPr marL="0" indent="0" algn="l">
              <a:lnSpc>
                <a:spcPts val="2950"/>
              </a:lnSpc>
              <a:buNone/>
            </a:pPr>
            <a:r>
              <a:rPr lang="en-US" sz="1950" b="1" dirty="0">
                <a:solidFill>
                  <a:srgbClr val="FFFFFF"/>
                </a:solidFill>
                <a:latin typeface="Calibri" panose="020F0502020204030204" pitchFamily="34" charset="0"/>
                <a:ea typeface="Calibri" panose="020F0502020204030204" pitchFamily="34" charset="0"/>
                <a:cs typeface="Calibri" panose="020F0502020204030204" pitchFamily="34" charset="0"/>
              </a:rPr>
              <a:t>3</a:t>
            </a:r>
            <a:endParaRPr lang="en-US" sz="1950" dirty="0"/>
          </a:p>
        </p:txBody>
      </p:sp>
      <p:sp>
        <p:nvSpPr>
          <p:cNvPr id="19" name="Text 17"/>
          <p:cNvSpPr/>
          <p:nvPr/>
        </p:nvSpPr>
        <p:spPr>
          <a:xfrm>
            <a:off x="9838134" y="2602587"/>
            <a:ext cx="2763441" cy="297894"/>
          </a:xfrm>
          <a:prstGeom prst="rect">
            <a:avLst/>
          </a:prstGeom>
          <a:noFill/>
          <a:ln/>
        </p:spPr>
        <p:txBody>
          <a:bodyPr wrap="none" lIns="0" tIns="0" rIns="0" bIns="0" rtlCol="0" anchor="t"/>
          <a:lstStyle/>
          <a:p>
            <a:pPr marL="0" indent="0" algn="l">
              <a:lnSpc>
                <a:spcPts val="2300"/>
              </a:lnSpc>
              <a:buNone/>
            </a:pPr>
            <a:r>
              <a:rPr lang="en-US" sz="1850" b="1" dirty="0">
                <a:solidFill>
                  <a:srgbClr val="3D3838"/>
                </a:solidFill>
                <a:latin typeface="Calibri" panose="020F0502020204030204" pitchFamily="34" charset="0"/>
                <a:ea typeface="Calibri" panose="020F0502020204030204" pitchFamily="34" charset="0"/>
                <a:cs typeface="Calibri" panose="020F0502020204030204" pitchFamily="34" charset="0"/>
              </a:rPr>
              <a:t>Least Privilege Access</a:t>
            </a:r>
            <a:endParaRPr lang="en-US" sz="1850" dirty="0"/>
          </a:p>
        </p:txBody>
      </p:sp>
      <p:sp>
        <p:nvSpPr>
          <p:cNvPr id="20" name="Text 18"/>
          <p:cNvSpPr/>
          <p:nvPr/>
        </p:nvSpPr>
        <p:spPr>
          <a:xfrm>
            <a:off x="9838134" y="3026331"/>
            <a:ext cx="3695700" cy="1258729"/>
          </a:xfrm>
          <a:prstGeom prst="rect">
            <a:avLst/>
          </a:prstGeom>
          <a:noFill/>
          <a:ln/>
        </p:spPr>
        <p:txBody>
          <a:bodyPr wrap="square" lIns="0" tIns="0" rIns="0" bIns="0" rtlCol="0" anchor="t"/>
          <a:lstStyle/>
          <a:p>
            <a:pPr marL="0" indent="0" algn="l">
              <a:lnSpc>
                <a:spcPts val="2450"/>
              </a:lnSpc>
              <a:buNone/>
            </a:pPr>
            <a:r>
              <a:rPr lang="en-US" sz="1650" dirty="0">
                <a:solidFill>
                  <a:srgbClr val="3D3838"/>
                </a:solidFill>
                <a:latin typeface="Source Sans 3" pitchFamily="34" charset="0"/>
                <a:ea typeface="Source Sans 3" pitchFamily="34" charset="-122"/>
                <a:cs typeface="Source Sans 3" pitchFamily="34" charset="-120"/>
              </a:rPr>
              <a:t>Limit MQTT topics and permissions via AWS IoT Core policies, granting devices only the minimum access required for their specific functions.</a:t>
            </a:r>
            <a:endParaRPr lang="en-US" sz="1650" dirty="0"/>
          </a:p>
        </p:txBody>
      </p:sp>
      <p:sp>
        <p:nvSpPr>
          <p:cNvPr id="21" name="Shape 19"/>
          <p:cNvSpPr/>
          <p:nvPr/>
        </p:nvSpPr>
        <p:spPr>
          <a:xfrm>
            <a:off x="863798" y="5356860"/>
            <a:ext cx="6346388" cy="2124908"/>
          </a:xfrm>
          <a:prstGeom prst="roundRect">
            <a:avLst>
              <a:gd name="adj" fmla="val 5164"/>
            </a:avLst>
          </a:prstGeom>
          <a:solidFill>
            <a:srgbClr val="FFFFFF"/>
          </a:solidFill>
          <a:ln/>
        </p:spPr>
      </p:sp>
      <p:sp>
        <p:nvSpPr>
          <p:cNvPr id="22" name="Shape 20"/>
          <p:cNvSpPr/>
          <p:nvPr/>
        </p:nvSpPr>
        <p:spPr>
          <a:xfrm>
            <a:off x="863798" y="5334000"/>
            <a:ext cx="6346388" cy="91440"/>
          </a:xfrm>
          <a:prstGeom prst="roundRect">
            <a:avLst>
              <a:gd name="adj" fmla="val 34417"/>
            </a:avLst>
          </a:prstGeom>
          <a:solidFill>
            <a:srgbClr val="2D2E34"/>
          </a:solidFill>
          <a:ln/>
        </p:spPr>
      </p:sp>
      <p:sp>
        <p:nvSpPr>
          <p:cNvPr id="23" name="Shape 21"/>
          <p:cNvSpPr/>
          <p:nvPr/>
        </p:nvSpPr>
        <p:spPr>
          <a:xfrm>
            <a:off x="3722251" y="5042178"/>
            <a:ext cx="629364" cy="629364"/>
          </a:xfrm>
          <a:prstGeom prst="roundRect">
            <a:avLst>
              <a:gd name="adj" fmla="val 145290"/>
            </a:avLst>
          </a:prstGeom>
          <a:solidFill>
            <a:srgbClr val="2D2E34"/>
          </a:solidFill>
          <a:ln/>
        </p:spPr>
      </p:sp>
      <p:sp>
        <p:nvSpPr>
          <p:cNvPr id="24" name="Text 22"/>
          <p:cNvSpPr/>
          <p:nvPr/>
        </p:nvSpPr>
        <p:spPr>
          <a:xfrm>
            <a:off x="3911084" y="5199459"/>
            <a:ext cx="251698" cy="314682"/>
          </a:xfrm>
          <a:prstGeom prst="rect">
            <a:avLst/>
          </a:prstGeom>
          <a:noFill/>
          <a:ln/>
        </p:spPr>
        <p:txBody>
          <a:bodyPr wrap="none" lIns="0" tIns="0" rIns="0" bIns="0" rtlCol="0" anchor="t"/>
          <a:lstStyle/>
          <a:p>
            <a:pPr marL="0" indent="0" algn="l">
              <a:lnSpc>
                <a:spcPts val="2950"/>
              </a:lnSpc>
              <a:buNone/>
            </a:pPr>
            <a:r>
              <a:rPr lang="en-US" sz="1950" b="1" dirty="0">
                <a:solidFill>
                  <a:srgbClr val="FFFFFF"/>
                </a:solidFill>
                <a:latin typeface="Calibri" panose="020F0502020204030204" pitchFamily="34" charset="0"/>
                <a:ea typeface="Calibri" panose="020F0502020204030204" pitchFamily="34" charset="0"/>
                <a:cs typeface="Calibri" panose="020F0502020204030204" pitchFamily="34" charset="0"/>
              </a:rPr>
              <a:t>4</a:t>
            </a:r>
            <a:endParaRPr lang="en-US" sz="1950" dirty="0"/>
          </a:p>
        </p:txBody>
      </p:sp>
      <p:sp>
        <p:nvSpPr>
          <p:cNvPr id="25" name="Text 23"/>
          <p:cNvSpPr/>
          <p:nvPr/>
        </p:nvSpPr>
        <p:spPr>
          <a:xfrm>
            <a:off x="1096447" y="5881330"/>
            <a:ext cx="2887385" cy="297894"/>
          </a:xfrm>
          <a:prstGeom prst="rect">
            <a:avLst/>
          </a:prstGeom>
          <a:noFill/>
          <a:ln/>
        </p:spPr>
        <p:txBody>
          <a:bodyPr wrap="none" lIns="0" tIns="0" rIns="0" bIns="0" rtlCol="0" anchor="t"/>
          <a:lstStyle/>
          <a:p>
            <a:pPr marL="0" indent="0" algn="l">
              <a:lnSpc>
                <a:spcPts val="2300"/>
              </a:lnSpc>
              <a:buNone/>
            </a:pPr>
            <a:r>
              <a:rPr lang="en-US" sz="1850" b="1" dirty="0">
                <a:solidFill>
                  <a:srgbClr val="3D3838"/>
                </a:solidFill>
                <a:latin typeface="Calibri" panose="020F0502020204030204" pitchFamily="34" charset="0"/>
                <a:ea typeface="Calibri" panose="020F0502020204030204" pitchFamily="34" charset="0"/>
                <a:cs typeface="Calibri" panose="020F0502020204030204" pitchFamily="34" charset="0"/>
              </a:rPr>
              <a:t>Continuous Monitoring</a:t>
            </a:r>
            <a:endParaRPr lang="en-US" sz="1850" dirty="0"/>
          </a:p>
        </p:txBody>
      </p:sp>
      <p:sp>
        <p:nvSpPr>
          <p:cNvPr id="26" name="Text 24"/>
          <p:cNvSpPr/>
          <p:nvPr/>
        </p:nvSpPr>
        <p:spPr>
          <a:xfrm>
            <a:off x="1096447" y="6305074"/>
            <a:ext cx="5881092" cy="629364"/>
          </a:xfrm>
          <a:prstGeom prst="rect">
            <a:avLst/>
          </a:prstGeom>
          <a:noFill/>
          <a:ln/>
        </p:spPr>
        <p:txBody>
          <a:bodyPr wrap="square" lIns="0" tIns="0" rIns="0" bIns="0" rtlCol="0" anchor="t"/>
          <a:lstStyle/>
          <a:p>
            <a:pPr marL="0" indent="0" algn="l">
              <a:lnSpc>
                <a:spcPts val="2450"/>
              </a:lnSpc>
              <a:buNone/>
            </a:pPr>
            <a:r>
              <a:rPr lang="en-US" sz="1650" dirty="0">
                <a:solidFill>
                  <a:srgbClr val="3D3838"/>
                </a:solidFill>
                <a:latin typeface="Source Sans 3" pitchFamily="34" charset="0"/>
                <a:ea typeface="Source Sans 3" pitchFamily="34" charset="-122"/>
                <a:cs typeface="Source Sans 3" pitchFamily="34" charset="-120"/>
              </a:rPr>
              <a:t>Monitor device behavior with AWS IoT Device Defender to detect anomalies, security violations, and potential threats in real-time.</a:t>
            </a:r>
            <a:endParaRPr lang="en-US" sz="1650" dirty="0"/>
          </a:p>
        </p:txBody>
      </p:sp>
      <p:sp>
        <p:nvSpPr>
          <p:cNvPr id="27" name="Shape 25"/>
          <p:cNvSpPr/>
          <p:nvPr/>
        </p:nvSpPr>
        <p:spPr>
          <a:xfrm>
            <a:off x="7419975" y="5356860"/>
            <a:ext cx="6346508" cy="2124908"/>
          </a:xfrm>
          <a:prstGeom prst="roundRect">
            <a:avLst>
              <a:gd name="adj" fmla="val 5164"/>
            </a:avLst>
          </a:prstGeom>
          <a:solidFill>
            <a:srgbClr val="FFFFFF"/>
          </a:solidFill>
          <a:ln/>
        </p:spPr>
      </p:sp>
      <p:sp>
        <p:nvSpPr>
          <p:cNvPr id="28" name="Shape 26"/>
          <p:cNvSpPr/>
          <p:nvPr/>
        </p:nvSpPr>
        <p:spPr>
          <a:xfrm>
            <a:off x="7419975" y="5334000"/>
            <a:ext cx="6346508" cy="91440"/>
          </a:xfrm>
          <a:prstGeom prst="roundRect">
            <a:avLst>
              <a:gd name="adj" fmla="val 34417"/>
            </a:avLst>
          </a:prstGeom>
          <a:solidFill>
            <a:srgbClr val="2D2E34"/>
          </a:solidFill>
          <a:ln/>
        </p:spPr>
      </p:sp>
      <p:sp>
        <p:nvSpPr>
          <p:cNvPr id="29" name="Shape 27"/>
          <p:cNvSpPr/>
          <p:nvPr/>
        </p:nvSpPr>
        <p:spPr>
          <a:xfrm>
            <a:off x="10278547" y="5042178"/>
            <a:ext cx="629364" cy="629364"/>
          </a:xfrm>
          <a:prstGeom prst="roundRect">
            <a:avLst>
              <a:gd name="adj" fmla="val 145290"/>
            </a:avLst>
          </a:prstGeom>
          <a:solidFill>
            <a:srgbClr val="2D2E34"/>
          </a:solidFill>
          <a:ln/>
        </p:spPr>
      </p:sp>
      <p:sp>
        <p:nvSpPr>
          <p:cNvPr id="30" name="Text 28"/>
          <p:cNvSpPr/>
          <p:nvPr/>
        </p:nvSpPr>
        <p:spPr>
          <a:xfrm>
            <a:off x="10467380" y="5199459"/>
            <a:ext cx="251698" cy="314682"/>
          </a:xfrm>
          <a:prstGeom prst="rect">
            <a:avLst/>
          </a:prstGeom>
          <a:noFill/>
          <a:ln/>
        </p:spPr>
        <p:txBody>
          <a:bodyPr wrap="none" lIns="0" tIns="0" rIns="0" bIns="0" rtlCol="0" anchor="t"/>
          <a:lstStyle/>
          <a:p>
            <a:pPr marL="0" indent="0" algn="l">
              <a:lnSpc>
                <a:spcPts val="2950"/>
              </a:lnSpc>
              <a:buNone/>
            </a:pPr>
            <a:r>
              <a:rPr lang="en-US" sz="1950" b="1" dirty="0">
                <a:solidFill>
                  <a:srgbClr val="FFFFFF"/>
                </a:solidFill>
                <a:latin typeface="Calibri" panose="020F0502020204030204" pitchFamily="34" charset="0"/>
                <a:ea typeface="Calibri" panose="020F0502020204030204" pitchFamily="34" charset="0"/>
                <a:cs typeface="Calibri" panose="020F0502020204030204" pitchFamily="34" charset="0"/>
              </a:rPr>
              <a:t>5</a:t>
            </a:r>
            <a:endParaRPr lang="en-US" sz="1950" dirty="0"/>
          </a:p>
        </p:txBody>
      </p:sp>
      <p:sp>
        <p:nvSpPr>
          <p:cNvPr id="31" name="Text 29"/>
          <p:cNvSpPr/>
          <p:nvPr/>
        </p:nvSpPr>
        <p:spPr>
          <a:xfrm>
            <a:off x="7652623" y="5881330"/>
            <a:ext cx="2576632" cy="297894"/>
          </a:xfrm>
          <a:prstGeom prst="rect">
            <a:avLst/>
          </a:prstGeom>
          <a:noFill/>
          <a:ln/>
        </p:spPr>
        <p:txBody>
          <a:bodyPr wrap="none" lIns="0" tIns="0" rIns="0" bIns="0" rtlCol="0" anchor="t"/>
          <a:lstStyle/>
          <a:p>
            <a:pPr marL="0" indent="0" algn="l">
              <a:lnSpc>
                <a:spcPts val="2300"/>
              </a:lnSpc>
              <a:buNone/>
            </a:pPr>
            <a:r>
              <a:rPr lang="en-US" sz="1850" b="1" dirty="0">
                <a:solidFill>
                  <a:srgbClr val="3D3838"/>
                </a:solidFill>
                <a:latin typeface="Calibri" panose="020F0502020204030204" pitchFamily="34" charset="0"/>
                <a:ea typeface="Calibri" panose="020F0502020204030204" pitchFamily="34" charset="0"/>
                <a:cs typeface="Calibri" panose="020F0502020204030204" pitchFamily="34" charset="0"/>
              </a:rPr>
              <a:t>Automated Lifecycle</a:t>
            </a:r>
            <a:endParaRPr lang="en-US" sz="1850" dirty="0"/>
          </a:p>
        </p:txBody>
      </p:sp>
      <p:sp>
        <p:nvSpPr>
          <p:cNvPr id="32" name="Text 30"/>
          <p:cNvSpPr/>
          <p:nvPr/>
        </p:nvSpPr>
        <p:spPr>
          <a:xfrm>
            <a:off x="7652623" y="6305074"/>
            <a:ext cx="5881211" cy="944047"/>
          </a:xfrm>
          <a:prstGeom prst="rect">
            <a:avLst/>
          </a:prstGeom>
          <a:noFill/>
          <a:ln/>
        </p:spPr>
        <p:txBody>
          <a:bodyPr wrap="square" lIns="0" tIns="0" rIns="0" bIns="0" rtlCol="0" anchor="t"/>
          <a:lstStyle/>
          <a:p>
            <a:pPr marL="0" indent="0" algn="l">
              <a:lnSpc>
                <a:spcPts val="2450"/>
              </a:lnSpc>
              <a:buNone/>
            </a:pPr>
            <a:r>
              <a:rPr lang="en-US" sz="1650" dirty="0">
                <a:solidFill>
                  <a:srgbClr val="3D3838"/>
                </a:solidFill>
                <a:latin typeface="Source Sans 3" pitchFamily="34" charset="0"/>
                <a:ea typeface="Source Sans 3" pitchFamily="34" charset="-122"/>
                <a:cs typeface="Source Sans 3" pitchFamily="34" charset="-120"/>
              </a:rPr>
              <a:t>Automate certificate lifecycle management including rotation and revocation to maintain strong security posture without manual intervention.</a:t>
            </a:r>
            <a:endParaRPr lang="en-US" sz="16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863798" y="1145977"/>
            <a:ext cx="12902803" cy="1332309"/>
          </a:xfrm>
          <a:prstGeom prst="rect">
            <a:avLst/>
          </a:prstGeom>
          <a:noFill/>
          <a:ln/>
        </p:spPr>
        <p:txBody>
          <a:bodyPr wrap="square" lIns="0" tIns="0" rIns="0" bIns="0" rtlCol="0" anchor="t"/>
          <a:lstStyle/>
          <a:p>
            <a:pPr marL="0" indent="0" algn="l">
              <a:lnSpc>
                <a:spcPts val="5200"/>
              </a:lnSpc>
              <a:buNone/>
            </a:pPr>
            <a:r>
              <a:rPr lang="en-US" sz="4150" b="1" dirty="0">
                <a:solidFill>
                  <a:srgbClr val="000000"/>
                </a:solidFill>
                <a:latin typeface="Calibri" panose="020F0502020204030204" pitchFamily="34" charset="0"/>
                <a:ea typeface="Calibri" panose="020F0502020204030204" pitchFamily="34" charset="0"/>
                <a:cs typeface="Calibri" panose="020F0502020204030204" pitchFamily="34" charset="0"/>
              </a:rPr>
              <a:t>Conclusion: Robust, Scalable, and Secure Vehicle Communication</a:t>
            </a:r>
            <a:endParaRPr lang="en-US" sz="4150" dirty="0"/>
          </a:p>
        </p:txBody>
      </p:sp>
      <p:sp>
        <p:nvSpPr>
          <p:cNvPr id="3" name="Shape 1"/>
          <p:cNvSpPr/>
          <p:nvPr/>
        </p:nvSpPr>
        <p:spPr>
          <a:xfrm>
            <a:off x="863798" y="2829997"/>
            <a:ext cx="4144566" cy="3286720"/>
          </a:xfrm>
          <a:prstGeom prst="roundRect">
            <a:avLst>
              <a:gd name="adj" fmla="val 1070"/>
            </a:avLst>
          </a:prstGeom>
          <a:solidFill>
            <a:srgbClr val="F2EEEE"/>
          </a:solidFill>
          <a:ln/>
        </p:spPr>
      </p:sp>
      <p:sp>
        <p:nvSpPr>
          <p:cNvPr id="4" name="Shape 2"/>
          <p:cNvSpPr/>
          <p:nvPr/>
        </p:nvSpPr>
        <p:spPr>
          <a:xfrm>
            <a:off x="1098233" y="3064431"/>
            <a:ext cx="703421" cy="703421"/>
          </a:xfrm>
          <a:prstGeom prst="roundRect">
            <a:avLst>
              <a:gd name="adj" fmla="val 12998028"/>
            </a:avLst>
          </a:prstGeom>
          <a:solidFill>
            <a:srgbClr val="2D2E34"/>
          </a:solidFill>
          <a:ln/>
        </p:spPr>
      </p:sp>
      <p:pic>
        <p:nvPicPr>
          <p:cNvPr id="5"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91709" y="3257788"/>
            <a:ext cx="316468" cy="316468"/>
          </a:xfrm>
          <a:prstGeom prst="rect">
            <a:avLst/>
          </a:prstGeom>
        </p:spPr>
      </p:pic>
      <p:sp>
        <p:nvSpPr>
          <p:cNvPr id="6" name="Text 3"/>
          <p:cNvSpPr/>
          <p:nvPr/>
        </p:nvSpPr>
        <p:spPr>
          <a:xfrm>
            <a:off x="1098233" y="4002286"/>
            <a:ext cx="2991564" cy="333018"/>
          </a:xfrm>
          <a:prstGeom prst="rect">
            <a:avLst/>
          </a:prstGeom>
          <a:noFill/>
          <a:ln/>
        </p:spPr>
        <p:txBody>
          <a:bodyPr wrap="none" lIns="0" tIns="0" rIns="0" bIns="0" rtlCol="0" anchor="t"/>
          <a:lstStyle/>
          <a:p>
            <a:pPr marL="0" indent="0" algn="l">
              <a:lnSpc>
                <a:spcPts val="2600"/>
              </a:lnSpc>
              <a:buNone/>
            </a:pPr>
            <a:r>
              <a:rPr lang="en-US" sz="2050" b="1" dirty="0">
                <a:solidFill>
                  <a:srgbClr val="3D3838"/>
                </a:solidFill>
                <a:latin typeface="Calibri" panose="020F0502020204030204" pitchFamily="34" charset="0"/>
                <a:ea typeface="Calibri" panose="020F0502020204030204" pitchFamily="34" charset="0"/>
                <a:cs typeface="Calibri" panose="020F0502020204030204" pitchFamily="34" charset="0"/>
              </a:rPr>
              <a:t>Lightweight Gateway</a:t>
            </a:r>
            <a:endParaRPr lang="en-US" sz="2050" dirty="0"/>
          </a:p>
        </p:txBody>
      </p:sp>
      <p:sp>
        <p:nvSpPr>
          <p:cNvPr id="7" name="Text 4"/>
          <p:cNvSpPr/>
          <p:nvPr/>
        </p:nvSpPr>
        <p:spPr>
          <a:xfrm>
            <a:off x="1098233" y="4475917"/>
            <a:ext cx="3675698" cy="1406366"/>
          </a:xfrm>
          <a:prstGeom prst="rect">
            <a:avLst/>
          </a:prstGeom>
          <a:noFill/>
          <a:ln/>
        </p:spPr>
        <p:txBody>
          <a:bodyPr wrap="square" lIns="0" tIns="0" rIns="0" bIns="0" rtlCol="0" anchor="t"/>
          <a:lstStyle/>
          <a:p>
            <a:pPr marL="0" indent="0" algn="l">
              <a:lnSpc>
                <a:spcPts val="2750"/>
              </a:lnSpc>
              <a:buNone/>
            </a:pPr>
            <a:r>
              <a:rPr lang="en-US" sz="1800" dirty="0">
                <a:solidFill>
                  <a:srgbClr val="3D3838"/>
                </a:solidFill>
                <a:latin typeface="Source Sans 3" pitchFamily="34" charset="0"/>
                <a:ea typeface="Source Sans 3" pitchFamily="34" charset="-122"/>
                <a:cs typeface="Source Sans 3" pitchFamily="34" charset="-120"/>
              </a:rPr>
              <a:t>Python with paho-mqtt enables lightweight, secure MQTT clients directly on vehicle hardware without heavy frameworks.</a:t>
            </a:r>
            <a:endParaRPr lang="en-US" sz="1800" dirty="0"/>
          </a:p>
        </p:txBody>
      </p:sp>
      <p:sp>
        <p:nvSpPr>
          <p:cNvPr id="8" name="Shape 5"/>
          <p:cNvSpPr/>
          <p:nvPr/>
        </p:nvSpPr>
        <p:spPr>
          <a:xfrm>
            <a:off x="5242798" y="2829997"/>
            <a:ext cx="4144685" cy="3286720"/>
          </a:xfrm>
          <a:prstGeom prst="roundRect">
            <a:avLst>
              <a:gd name="adj" fmla="val 1070"/>
            </a:avLst>
          </a:prstGeom>
          <a:solidFill>
            <a:srgbClr val="F2EEEE"/>
          </a:solidFill>
          <a:ln/>
        </p:spPr>
      </p:sp>
      <p:sp>
        <p:nvSpPr>
          <p:cNvPr id="9" name="Shape 6"/>
          <p:cNvSpPr/>
          <p:nvPr/>
        </p:nvSpPr>
        <p:spPr>
          <a:xfrm>
            <a:off x="5477232" y="3064431"/>
            <a:ext cx="703421" cy="703421"/>
          </a:xfrm>
          <a:prstGeom prst="roundRect">
            <a:avLst>
              <a:gd name="adj" fmla="val 12998028"/>
            </a:avLst>
          </a:prstGeom>
          <a:solidFill>
            <a:srgbClr val="2D2E34"/>
          </a:solidFill>
          <a:ln/>
        </p:spPr>
      </p:sp>
      <p:pic>
        <p:nvPicPr>
          <p:cNvPr id="10" name="Image 1"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70709" y="3257788"/>
            <a:ext cx="316468" cy="316468"/>
          </a:xfrm>
          <a:prstGeom prst="rect">
            <a:avLst/>
          </a:prstGeom>
        </p:spPr>
      </p:pic>
      <p:sp>
        <p:nvSpPr>
          <p:cNvPr id="11" name="Text 7"/>
          <p:cNvSpPr/>
          <p:nvPr/>
        </p:nvSpPr>
        <p:spPr>
          <a:xfrm>
            <a:off x="5477232" y="4002286"/>
            <a:ext cx="3129320" cy="333018"/>
          </a:xfrm>
          <a:prstGeom prst="rect">
            <a:avLst/>
          </a:prstGeom>
          <a:noFill/>
          <a:ln/>
        </p:spPr>
        <p:txBody>
          <a:bodyPr wrap="none" lIns="0" tIns="0" rIns="0" bIns="0" rtlCol="0" anchor="t"/>
          <a:lstStyle/>
          <a:p>
            <a:pPr marL="0" indent="0" algn="l">
              <a:lnSpc>
                <a:spcPts val="2600"/>
              </a:lnSpc>
              <a:buNone/>
            </a:pPr>
            <a:r>
              <a:rPr lang="en-US" sz="2050" b="1" dirty="0">
                <a:solidFill>
                  <a:srgbClr val="3D3838"/>
                </a:solidFill>
                <a:latin typeface="Calibri" panose="020F0502020204030204" pitchFamily="34" charset="0"/>
                <a:ea typeface="Calibri" panose="020F0502020204030204" pitchFamily="34" charset="0"/>
                <a:cs typeface="Calibri" panose="020F0502020204030204" pitchFamily="34" charset="0"/>
              </a:rPr>
              <a:t>Strong Authentication</a:t>
            </a:r>
            <a:endParaRPr lang="en-US" sz="2050" dirty="0"/>
          </a:p>
        </p:txBody>
      </p:sp>
      <p:sp>
        <p:nvSpPr>
          <p:cNvPr id="12" name="Text 8"/>
          <p:cNvSpPr/>
          <p:nvPr/>
        </p:nvSpPr>
        <p:spPr>
          <a:xfrm>
            <a:off x="5477232" y="4475917"/>
            <a:ext cx="3675817" cy="1406366"/>
          </a:xfrm>
          <a:prstGeom prst="rect">
            <a:avLst/>
          </a:prstGeom>
          <a:noFill/>
          <a:ln/>
        </p:spPr>
        <p:txBody>
          <a:bodyPr wrap="square" lIns="0" tIns="0" rIns="0" bIns="0" rtlCol="0" anchor="t"/>
          <a:lstStyle/>
          <a:p>
            <a:pPr marL="0" indent="0" algn="l">
              <a:lnSpc>
                <a:spcPts val="2750"/>
              </a:lnSpc>
              <a:buNone/>
            </a:pPr>
            <a:r>
              <a:rPr lang="en-US" sz="1800" dirty="0">
                <a:solidFill>
                  <a:srgbClr val="3D3838"/>
                </a:solidFill>
                <a:latin typeface="Source Sans 3" pitchFamily="34" charset="0"/>
                <a:ea typeface="Source Sans 3" pitchFamily="34" charset="-122"/>
                <a:cs typeface="Source Sans 3" pitchFamily="34" charset="-120"/>
              </a:rPr>
              <a:t>X.509 certificates combined with TLS 1.2+ ensure strong authentication and encryption without requiring AWS Greengrass complexity.</a:t>
            </a:r>
            <a:endParaRPr lang="en-US" sz="1800" dirty="0"/>
          </a:p>
        </p:txBody>
      </p:sp>
      <p:sp>
        <p:nvSpPr>
          <p:cNvPr id="13" name="Shape 9"/>
          <p:cNvSpPr/>
          <p:nvPr/>
        </p:nvSpPr>
        <p:spPr>
          <a:xfrm>
            <a:off x="9621917" y="2829997"/>
            <a:ext cx="4144566" cy="3286720"/>
          </a:xfrm>
          <a:prstGeom prst="roundRect">
            <a:avLst>
              <a:gd name="adj" fmla="val 1070"/>
            </a:avLst>
          </a:prstGeom>
          <a:solidFill>
            <a:srgbClr val="F2EEEE"/>
          </a:solidFill>
          <a:ln/>
        </p:spPr>
      </p:sp>
      <p:sp>
        <p:nvSpPr>
          <p:cNvPr id="14" name="Shape 10"/>
          <p:cNvSpPr/>
          <p:nvPr/>
        </p:nvSpPr>
        <p:spPr>
          <a:xfrm>
            <a:off x="9856351" y="3064431"/>
            <a:ext cx="703421" cy="703421"/>
          </a:xfrm>
          <a:prstGeom prst="roundRect">
            <a:avLst>
              <a:gd name="adj" fmla="val 12998028"/>
            </a:avLst>
          </a:prstGeom>
          <a:solidFill>
            <a:srgbClr val="2D2E34"/>
          </a:solidFill>
          <a:ln/>
        </p:spPr>
      </p:sp>
      <p:pic>
        <p:nvPicPr>
          <p:cNvPr id="15" name="Image 2"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049828" y="3257788"/>
            <a:ext cx="316468" cy="316468"/>
          </a:xfrm>
          <a:prstGeom prst="rect">
            <a:avLst/>
          </a:prstGeom>
        </p:spPr>
      </p:pic>
      <p:sp>
        <p:nvSpPr>
          <p:cNvPr id="16" name="Text 11"/>
          <p:cNvSpPr/>
          <p:nvPr/>
        </p:nvSpPr>
        <p:spPr>
          <a:xfrm>
            <a:off x="9856351" y="4002286"/>
            <a:ext cx="2780943" cy="333018"/>
          </a:xfrm>
          <a:prstGeom prst="rect">
            <a:avLst/>
          </a:prstGeom>
          <a:noFill/>
          <a:ln/>
        </p:spPr>
        <p:txBody>
          <a:bodyPr wrap="none" lIns="0" tIns="0" rIns="0" bIns="0" rtlCol="0" anchor="t"/>
          <a:lstStyle/>
          <a:p>
            <a:pPr marL="0" indent="0" algn="l">
              <a:lnSpc>
                <a:spcPts val="2600"/>
              </a:lnSpc>
              <a:buNone/>
            </a:pPr>
            <a:r>
              <a:rPr lang="en-US" sz="2050" b="1" dirty="0">
                <a:solidFill>
                  <a:srgbClr val="3D3838"/>
                </a:solidFill>
                <a:latin typeface="Calibri" panose="020F0502020204030204" pitchFamily="34" charset="0"/>
                <a:ea typeface="Calibri" panose="020F0502020204030204" pitchFamily="34" charset="0"/>
                <a:cs typeface="Calibri" panose="020F0502020204030204" pitchFamily="34" charset="0"/>
              </a:rPr>
              <a:t>Scalable Processing</a:t>
            </a:r>
            <a:endParaRPr lang="en-US" sz="2050" dirty="0"/>
          </a:p>
        </p:txBody>
      </p:sp>
      <p:sp>
        <p:nvSpPr>
          <p:cNvPr id="17" name="Text 12"/>
          <p:cNvSpPr/>
          <p:nvPr/>
        </p:nvSpPr>
        <p:spPr>
          <a:xfrm>
            <a:off x="9856351" y="4475917"/>
            <a:ext cx="3675698" cy="1406366"/>
          </a:xfrm>
          <a:prstGeom prst="rect">
            <a:avLst/>
          </a:prstGeom>
          <a:noFill/>
          <a:ln/>
        </p:spPr>
        <p:txBody>
          <a:bodyPr wrap="square" lIns="0" tIns="0" rIns="0" bIns="0" rtlCol="0" anchor="t"/>
          <a:lstStyle/>
          <a:p>
            <a:pPr marL="0" indent="0" algn="l">
              <a:lnSpc>
                <a:spcPts val="2750"/>
              </a:lnSpc>
              <a:buNone/>
            </a:pPr>
            <a:r>
              <a:rPr lang="en-US" sz="1800" dirty="0">
                <a:solidFill>
                  <a:srgbClr val="3D3838"/>
                </a:solidFill>
                <a:latin typeface="Source Sans 3" pitchFamily="34" charset="0"/>
                <a:ea typeface="Source Sans 3" pitchFamily="34" charset="-122"/>
                <a:cs typeface="Source Sans 3" pitchFamily="34" charset="-120"/>
              </a:rPr>
              <a:t>AWS IoT Core and backend services provide scalable, secure data processing that grows with your fleet size and data volume.</a:t>
            </a:r>
            <a:endParaRPr lang="en-US" sz="1800" dirty="0"/>
          </a:p>
        </p:txBody>
      </p:sp>
      <p:sp>
        <p:nvSpPr>
          <p:cNvPr id="18" name="Text 13"/>
          <p:cNvSpPr/>
          <p:nvPr/>
        </p:nvSpPr>
        <p:spPr>
          <a:xfrm>
            <a:off x="863798" y="6380440"/>
            <a:ext cx="12902803" cy="703183"/>
          </a:xfrm>
          <a:prstGeom prst="rect">
            <a:avLst/>
          </a:prstGeom>
          <a:noFill/>
          <a:ln/>
        </p:spPr>
        <p:txBody>
          <a:bodyPr wrap="square" lIns="0" tIns="0" rIns="0" bIns="0" rtlCol="0" anchor="t"/>
          <a:lstStyle/>
          <a:p>
            <a:pPr marL="0" indent="0" algn="l">
              <a:lnSpc>
                <a:spcPts val="2750"/>
              </a:lnSpc>
              <a:buNone/>
            </a:pPr>
            <a:r>
              <a:rPr lang="en-US" sz="1800" dirty="0">
                <a:solidFill>
                  <a:srgbClr val="3D3838"/>
                </a:solidFill>
                <a:latin typeface="Source Sans 3" pitchFamily="34" charset="0"/>
                <a:ea typeface="Source Sans 3" pitchFamily="34" charset="-122"/>
                <a:cs typeface="Source Sans 3" pitchFamily="34" charset="-120"/>
              </a:rPr>
              <a:t>This architecture supports modern connected vehicle needs with proven AWS security standards, delivering a production-ready solution that is </a:t>
            </a:r>
            <a:r>
              <a:rPr lang="en-US" sz="1800" b="1" dirty="0">
                <a:solidFill>
                  <a:srgbClr val="FD505F"/>
                </a:solidFill>
                <a:latin typeface="Source Sans 3" pitchFamily="34" charset="0"/>
                <a:ea typeface="Source Sans 3" pitchFamily="34" charset="-122"/>
                <a:cs typeface="Source Sans 3" pitchFamily="34" charset="-120"/>
              </a:rPr>
              <a:t>secure</a:t>
            </a:r>
            <a:r>
              <a:rPr lang="en-US" sz="1800" dirty="0">
                <a:solidFill>
                  <a:srgbClr val="3D3838"/>
                </a:solidFill>
                <a:latin typeface="Source Sans 3" pitchFamily="34" charset="0"/>
                <a:ea typeface="Source Sans 3" pitchFamily="34" charset="-122"/>
                <a:cs typeface="Source Sans 3" pitchFamily="34" charset="-120"/>
              </a:rPr>
              <a:t>, </a:t>
            </a:r>
            <a:r>
              <a:rPr lang="en-US" sz="1800" b="1" dirty="0">
                <a:solidFill>
                  <a:srgbClr val="FD505F"/>
                </a:solidFill>
                <a:latin typeface="Source Sans 3" pitchFamily="34" charset="0"/>
                <a:ea typeface="Source Sans 3" pitchFamily="34" charset="-122"/>
                <a:cs typeface="Source Sans 3" pitchFamily="34" charset="-120"/>
              </a:rPr>
              <a:t>manageable</a:t>
            </a:r>
            <a:r>
              <a:rPr lang="en-US" sz="1800" dirty="0">
                <a:solidFill>
                  <a:srgbClr val="3D3838"/>
                </a:solidFill>
                <a:latin typeface="Source Sans 3" pitchFamily="34" charset="0"/>
                <a:ea typeface="Source Sans 3" pitchFamily="34" charset="-122"/>
                <a:cs typeface="Source Sans 3" pitchFamily="34" charset="-120"/>
              </a:rPr>
              <a:t>, and </a:t>
            </a:r>
            <a:r>
              <a:rPr lang="en-US" sz="1800" b="1" dirty="0">
                <a:solidFill>
                  <a:srgbClr val="FD505F"/>
                </a:solidFill>
                <a:latin typeface="Source Sans 3" pitchFamily="34" charset="0"/>
                <a:ea typeface="Source Sans 3" pitchFamily="34" charset="-122"/>
                <a:cs typeface="Source Sans 3" pitchFamily="34" charset="-120"/>
              </a:rPr>
              <a:t>extensible</a:t>
            </a:r>
            <a:r>
              <a:rPr lang="en-US" sz="1800" dirty="0">
                <a:solidFill>
                  <a:srgbClr val="3D3838"/>
                </a:solidFill>
                <a:latin typeface="Source Sans 3" pitchFamily="34" charset="0"/>
                <a:ea typeface="Source Sans 3" pitchFamily="34" charset="-122"/>
                <a:cs typeface="Source Sans 3" pitchFamily="34" charset="-120"/>
              </a:rPr>
              <a:t> for vehicle-to-cloud communication at any scale.</a:t>
            </a:r>
            <a:endParaRPr lang="en-US" sz="18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TotalTime>
  <Words>1643</Words>
  <Application>Microsoft Office PowerPoint</Application>
  <PresentationFormat>Custom</PresentationFormat>
  <Paragraphs>217</Paragraphs>
  <Slides>19</Slides>
  <Notes>19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Consolas</vt:lpstr>
      <vt:lpstr>Montserrat Light</vt:lpstr>
      <vt:lpstr>Calibri</vt:lpstr>
      <vt:lpstr>Source Sans 3</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Dell</dc:creator>
  <cp:lastModifiedBy>manogna.vundigala06@outlook.com</cp:lastModifiedBy>
  <cp:revision>3</cp:revision>
  <dcterms:created xsi:type="dcterms:W3CDTF">2025-12-17T17:42:54Z</dcterms:created>
  <dcterms:modified xsi:type="dcterms:W3CDTF">2025-12-17T18:14:49Z</dcterms:modified>
</cp:coreProperties>
</file>